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1" r:id="rId2"/>
    <p:sldId id="495" r:id="rId3"/>
    <p:sldId id="513" r:id="rId4"/>
    <p:sldId id="471" r:id="rId5"/>
    <p:sldId id="1106" r:id="rId6"/>
    <p:sldId id="1107" r:id="rId7"/>
    <p:sldId id="1173" r:id="rId8"/>
    <p:sldId id="1174" r:id="rId9"/>
    <p:sldId id="1177" r:id="rId10"/>
    <p:sldId id="1186" r:id="rId11"/>
    <p:sldId id="1187" r:id="rId12"/>
    <p:sldId id="1188" r:id="rId13"/>
    <p:sldId id="1180" r:id="rId14"/>
    <p:sldId id="1181" r:id="rId15"/>
    <p:sldId id="1196" r:id="rId16"/>
    <p:sldId id="1198" r:id="rId17"/>
    <p:sldId id="1199" r:id="rId18"/>
    <p:sldId id="1197" r:id="rId19"/>
    <p:sldId id="1189" r:id="rId20"/>
    <p:sldId id="1192" r:id="rId21"/>
    <p:sldId id="1193" r:id="rId22"/>
    <p:sldId id="1194" r:id="rId23"/>
    <p:sldId id="1201" r:id="rId24"/>
    <p:sldId id="1202" r:id="rId25"/>
    <p:sldId id="1200" r:id="rId26"/>
    <p:sldId id="1129" r:id="rId27"/>
    <p:sldId id="1171" r:id="rId28"/>
    <p:sldId id="1155" r:id="rId29"/>
    <p:sldId id="1161" r:id="rId30"/>
    <p:sldId id="1166" r:id="rId31"/>
    <p:sldId id="310" r:id="rId32"/>
    <p:sldId id="265" r:id="rId33"/>
    <p:sldId id="343" r:id="rId34"/>
    <p:sldId id="339" r:id="rId35"/>
    <p:sldId id="350" r:id="rId36"/>
    <p:sldId id="338" r:id="rId37"/>
    <p:sldId id="351" r:id="rId38"/>
    <p:sldId id="360" r:id="rId39"/>
    <p:sldId id="267" r:id="rId40"/>
    <p:sldId id="1169" r:id="rId41"/>
    <p:sldId id="469"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ar Jawo" initials="HJ" lastIdx="2" clrIdx="0">
    <p:extLst>
      <p:ext uri="{19B8F6BF-5375-455C-9EA6-DF929625EA0E}">
        <p15:presenceInfo xmlns:p15="http://schemas.microsoft.com/office/powerpoint/2012/main" userId="S::hjawo@cbg.gm::ad2e7e23-da02-4b60-adec-6a0bd497c9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2164"/>
    <a:srgbClr val="063188"/>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75857" autoAdjust="0"/>
  </p:normalViewPr>
  <p:slideViewPr>
    <p:cSldViewPr>
      <p:cViewPr varScale="1">
        <p:scale>
          <a:sx n="74" d="100"/>
          <a:sy n="74" d="100"/>
        </p:scale>
        <p:origin x="1458"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D33E9-6845-4EF1-8182-C995D86B2F5B}" type="doc">
      <dgm:prSet loTypeId="urn:microsoft.com/office/officeart/2005/8/layout/orgChart1" loCatId="hierarchy" qsTypeId="urn:microsoft.com/office/officeart/2005/8/quickstyle/3d2" qsCatId="3D" csTypeId="urn:microsoft.com/office/officeart/2005/8/colors/colorful4" csCatId="colorful" phldr="1"/>
      <dgm:spPr/>
      <dgm:t>
        <a:bodyPr/>
        <a:lstStyle/>
        <a:p>
          <a:endParaRPr lang="en-US"/>
        </a:p>
      </dgm:t>
    </dgm:pt>
    <dgm:pt modelId="{ACA3394C-5BEB-4293-82B6-14EF83E171F3}">
      <dgm:prSet phldrT="[Text]" custT="1"/>
      <dgm:spPr>
        <a:solidFill>
          <a:srgbClr val="0070C0"/>
        </a:solidFill>
      </dgm:spPr>
      <dgm:t>
        <a:bodyPr/>
        <a:lstStyle/>
        <a:p>
          <a:r>
            <a:rPr lang="en-US" sz="2000" b="0" dirty="0">
              <a:effectLst/>
            </a:rPr>
            <a:t>ECONOMIC </a:t>
          </a:r>
        </a:p>
        <a:p>
          <a:r>
            <a:rPr lang="en-US" sz="2000" b="0" dirty="0">
              <a:effectLst/>
            </a:rPr>
            <a:t>ACTIVITIES</a:t>
          </a:r>
        </a:p>
      </dgm:t>
    </dgm:pt>
    <dgm:pt modelId="{A161F451-43C7-48CB-A82F-3B066C4B8634}" type="parTrans" cxnId="{512C33A0-7900-45BE-B967-A3EA45498CF7}">
      <dgm:prSet/>
      <dgm:spPr/>
      <dgm:t>
        <a:bodyPr/>
        <a:lstStyle/>
        <a:p>
          <a:endParaRPr lang="en-US"/>
        </a:p>
      </dgm:t>
    </dgm:pt>
    <dgm:pt modelId="{0033BA7A-323A-40CF-B083-1CBFFB81BD77}" type="sibTrans" cxnId="{512C33A0-7900-45BE-B967-A3EA45498CF7}">
      <dgm:prSet/>
      <dgm:spPr/>
      <dgm:t>
        <a:bodyPr/>
        <a:lstStyle/>
        <a:p>
          <a:endParaRPr lang="en-US"/>
        </a:p>
      </dgm:t>
    </dgm:pt>
    <dgm:pt modelId="{F2B7FAC9-3A7A-4FF6-B6A3-2AC48EEE7818}">
      <dgm:prSet phldrT="[Text]" custT="1"/>
      <dgm:spPr>
        <a:solidFill>
          <a:srgbClr val="C00000"/>
        </a:solidFill>
      </dgm:spPr>
      <dgm:t>
        <a:bodyPr/>
        <a:lstStyle/>
        <a:p>
          <a:r>
            <a:rPr lang="en-US" sz="1800" b="0" dirty="0">
              <a:effectLst/>
            </a:rPr>
            <a:t>COMMERCIAL</a:t>
          </a:r>
        </a:p>
      </dgm:t>
    </dgm:pt>
    <dgm:pt modelId="{6D46A229-D988-4B03-BADA-C0B04D356326}" type="parTrans" cxnId="{89EA5803-068E-4F9A-9E63-B29A8B780084}">
      <dgm:prSet/>
      <dgm:spPr/>
      <dgm:t>
        <a:bodyPr/>
        <a:lstStyle/>
        <a:p>
          <a:endParaRPr lang="en-US"/>
        </a:p>
      </dgm:t>
    </dgm:pt>
    <dgm:pt modelId="{18242801-7B55-4B33-8A87-CD528195B735}" type="sibTrans" cxnId="{89EA5803-068E-4F9A-9E63-B29A8B780084}">
      <dgm:prSet/>
      <dgm:spPr/>
      <dgm:t>
        <a:bodyPr/>
        <a:lstStyle/>
        <a:p>
          <a:endParaRPr lang="en-US"/>
        </a:p>
      </dgm:t>
    </dgm:pt>
    <dgm:pt modelId="{21B2BB39-8818-449A-A783-DBE637BAB23A}">
      <dgm:prSet phldrT="[Text]" custT="1"/>
      <dgm:spPr>
        <a:solidFill>
          <a:srgbClr val="C00000"/>
        </a:solidFill>
      </dgm:spPr>
      <dgm:t>
        <a:bodyPr/>
        <a:lstStyle/>
        <a:p>
          <a:r>
            <a:rPr lang="en-US" sz="1800" b="0" dirty="0">
              <a:effectLst/>
            </a:rPr>
            <a:t>CHARITABLE </a:t>
          </a:r>
        </a:p>
        <a:p>
          <a:r>
            <a:rPr lang="en-US" sz="1800" b="0" dirty="0">
              <a:effectLst/>
            </a:rPr>
            <a:t>(NON PROFIT)</a:t>
          </a:r>
        </a:p>
      </dgm:t>
    </dgm:pt>
    <dgm:pt modelId="{CF7B4DD5-0777-43D5-9425-6CF9F0329D4B}" type="parTrans" cxnId="{CB43F849-1889-4ECC-8AAD-D24CCE2BF535}">
      <dgm:prSet/>
      <dgm:spPr/>
      <dgm:t>
        <a:bodyPr/>
        <a:lstStyle/>
        <a:p>
          <a:endParaRPr lang="en-US"/>
        </a:p>
      </dgm:t>
    </dgm:pt>
    <dgm:pt modelId="{BF4F13FB-91B9-4F42-9017-E949FCAC9E0E}" type="sibTrans" cxnId="{CB43F849-1889-4ECC-8AAD-D24CCE2BF535}">
      <dgm:prSet/>
      <dgm:spPr/>
      <dgm:t>
        <a:bodyPr/>
        <a:lstStyle/>
        <a:p>
          <a:endParaRPr lang="en-US"/>
        </a:p>
      </dgm:t>
    </dgm:pt>
    <dgm:pt modelId="{DB175D0E-76B0-45CD-9765-3CBE321B607D}">
      <dgm:prSet custT="1"/>
      <dgm:spPr>
        <a:solidFill>
          <a:srgbClr val="008000"/>
        </a:solidFill>
      </dgm:spPr>
      <dgm:t>
        <a:bodyPr/>
        <a:lstStyle/>
        <a:p>
          <a:endParaRPr lang="en-US" sz="1400" dirty="0"/>
        </a:p>
        <a:p>
          <a:r>
            <a:rPr lang="en-US" sz="1600" b="1" dirty="0">
              <a:solidFill>
                <a:srgbClr val="FFC000"/>
              </a:solidFill>
              <a:effectLst/>
            </a:rPr>
            <a:t>- LOAN (QARD)</a:t>
          </a:r>
        </a:p>
        <a:p>
          <a:r>
            <a:rPr lang="en-US" sz="1400" b="0" dirty="0">
              <a:effectLst/>
            </a:rPr>
            <a:t>- ZAKAT</a:t>
          </a:r>
        </a:p>
        <a:p>
          <a:r>
            <a:rPr lang="en-US" sz="1400" b="0" dirty="0">
              <a:effectLst/>
            </a:rPr>
            <a:t>-WAQF </a:t>
          </a:r>
        </a:p>
        <a:p>
          <a:r>
            <a:rPr lang="en-US" sz="1400" b="0" dirty="0">
              <a:effectLst/>
            </a:rPr>
            <a:t>- SADAQAH </a:t>
          </a:r>
        </a:p>
        <a:p>
          <a:endParaRPr lang="en-US" sz="1200" dirty="0"/>
        </a:p>
      </dgm:t>
    </dgm:pt>
    <dgm:pt modelId="{81A1BC0F-48D9-46C5-B8DF-90F9E94F7BBF}" type="parTrans" cxnId="{6F6C0305-522A-4AF9-B673-A97B3F4CE295}">
      <dgm:prSet/>
      <dgm:spPr/>
      <dgm:t>
        <a:bodyPr/>
        <a:lstStyle/>
        <a:p>
          <a:endParaRPr lang="en-US"/>
        </a:p>
      </dgm:t>
    </dgm:pt>
    <dgm:pt modelId="{F98C889D-2108-4054-88D5-CEFF56EA9161}" type="sibTrans" cxnId="{6F6C0305-522A-4AF9-B673-A97B3F4CE295}">
      <dgm:prSet/>
      <dgm:spPr/>
      <dgm:t>
        <a:bodyPr/>
        <a:lstStyle/>
        <a:p>
          <a:endParaRPr lang="en-US"/>
        </a:p>
      </dgm:t>
    </dgm:pt>
    <dgm:pt modelId="{0F136E2C-AB40-45FD-90D2-A77B084B0399}">
      <dgm:prSet custT="1"/>
      <dgm:spPr>
        <a:solidFill>
          <a:srgbClr val="008000"/>
        </a:solidFill>
      </dgm:spPr>
      <dgm:t>
        <a:bodyPr/>
        <a:lstStyle/>
        <a:p>
          <a:r>
            <a:rPr lang="en-US" sz="1400" b="0" dirty="0">
              <a:effectLst/>
            </a:rPr>
            <a:t>-TRADE</a:t>
          </a:r>
        </a:p>
        <a:p>
          <a:r>
            <a:rPr lang="en-US" sz="1400" b="0" dirty="0">
              <a:effectLst/>
            </a:rPr>
            <a:t>- BANKING</a:t>
          </a:r>
        </a:p>
        <a:p>
          <a:r>
            <a:rPr lang="en-US" sz="1400" b="0" dirty="0">
              <a:effectLst/>
            </a:rPr>
            <a:t>-FINANCE</a:t>
          </a:r>
        </a:p>
        <a:p>
          <a:r>
            <a:rPr lang="en-US" sz="1400" b="0" dirty="0">
              <a:effectLst/>
            </a:rPr>
            <a:t>- INVESTMENT</a:t>
          </a:r>
        </a:p>
      </dgm:t>
    </dgm:pt>
    <dgm:pt modelId="{85B4376D-D887-458E-A1E3-1A97E4566DC0}" type="parTrans" cxnId="{B4782826-055A-4781-B0F2-5826C596F208}">
      <dgm:prSet/>
      <dgm:spPr/>
      <dgm:t>
        <a:bodyPr/>
        <a:lstStyle/>
        <a:p>
          <a:endParaRPr lang="en-US"/>
        </a:p>
      </dgm:t>
    </dgm:pt>
    <dgm:pt modelId="{BA425467-60EF-4809-9539-98BFEDD939C6}" type="sibTrans" cxnId="{B4782826-055A-4781-B0F2-5826C596F208}">
      <dgm:prSet/>
      <dgm:spPr/>
      <dgm:t>
        <a:bodyPr/>
        <a:lstStyle/>
        <a:p>
          <a:endParaRPr lang="en-US"/>
        </a:p>
      </dgm:t>
    </dgm:pt>
    <dgm:pt modelId="{68AE0D2F-FA74-46C2-B075-3940E3E3F83A}" type="pres">
      <dgm:prSet presAssocID="{742D33E9-6845-4EF1-8182-C995D86B2F5B}" presName="hierChild1" presStyleCnt="0">
        <dgm:presLayoutVars>
          <dgm:orgChart val="1"/>
          <dgm:chPref val="1"/>
          <dgm:dir/>
          <dgm:animOne val="branch"/>
          <dgm:animLvl val="lvl"/>
          <dgm:resizeHandles/>
        </dgm:presLayoutVars>
      </dgm:prSet>
      <dgm:spPr/>
      <dgm:t>
        <a:bodyPr/>
        <a:lstStyle/>
        <a:p>
          <a:endParaRPr lang="en-US"/>
        </a:p>
      </dgm:t>
    </dgm:pt>
    <dgm:pt modelId="{4F72B70C-56CB-457A-8565-54F1239AFE13}" type="pres">
      <dgm:prSet presAssocID="{ACA3394C-5BEB-4293-82B6-14EF83E171F3}" presName="hierRoot1" presStyleCnt="0">
        <dgm:presLayoutVars>
          <dgm:hierBranch val="init"/>
        </dgm:presLayoutVars>
      </dgm:prSet>
      <dgm:spPr/>
    </dgm:pt>
    <dgm:pt modelId="{F3C2F880-0295-4555-8A57-26D7D0439D3B}" type="pres">
      <dgm:prSet presAssocID="{ACA3394C-5BEB-4293-82B6-14EF83E171F3}" presName="rootComposite1" presStyleCnt="0"/>
      <dgm:spPr/>
    </dgm:pt>
    <dgm:pt modelId="{0A18C0DC-59B0-4C2C-9BE9-81774351DE39}" type="pres">
      <dgm:prSet presAssocID="{ACA3394C-5BEB-4293-82B6-14EF83E171F3}" presName="rootText1" presStyleLbl="node0" presStyleIdx="0" presStyleCnt="1" custLinFactNeighborX="999" custLinFactNeighborY="4079">
        <dgm:presLayoutVars>
          <dgm:chPref val="3"/>
        </dgm:presLayoutVars>
      </dgm:prSet>
      <dgm:spPr>
        <a:prstGeom prst="doubleWave">
          <a:avLst/>
        </a:prstGeom>
      </dgm:spPr>
      <dgm:t>
        <a:bodyPr/>
        <a:lstStyle/>
        <a:p>
          <a:endParaRPr lang="en-US"/>
        </a:p>
      </dgm:t>
    </dgm:pt>
    <dgm:pt modelId="{DC84D6EE-3B37-4746-89E4-6E06BE5D1886}" type="pres">
      <dgm:prSet presAssocID="{ACA3394C-5BEB-4293-82B6-14EF83E171F3}" presName="rootConnector1" presStyleLbl="node1" presStyleIdx="0" presStyleCnt="0"/>
      <dgm:spPr/>
      <dgm:t>
        <a:bodyPr/>
        <a:lstStyle/>
        <a:p>
          <a:endParaRPr lang="en-US"/>
        </a:p>
      </dgm:t>
    </dgm:pt>
    <dgm:pt modelId="{B5D91EC6-0FB0-473F-837A-FA353DC1033C}" type="pres">
      <dgm:prSet presAssocID="{ACA3394C-5BEB-4293-82B6-14EF83E171F3}" presName="hierChild2" presStyleCnt="0"/>
      <dgm:spPr/>
    </dgm:pt>
    <dgm:pt modelId="{F9B8CFDB-D25E-463F-AC81-97377C5F7B03}" type="pres">
      <dgm:prSet presAssocID="{6D46A229-D988-4B03-BADA-C0B04D356326}" presName="Name37" presStyleLbl="parChTrans1D2" presStyleIdx="0" presStyleCnt="2"/>
      <dgm:spPr/>
      <dgm:t>
        <a:bodyPr/>
        <a:lstStyle/>
        <a:p>
          <a:endParaRPr lang="en-US"/>
        </a:p>
      </dgm:t>
    </dgm:pt>
    <dgm:pt modelId="{414CEBC8-84E9-4649-9D2D-50B761BEDB01}" type="pres">
      <dgm:prSet presAssocID="{F2B7FAC9-3A7A-4FF6-B6A3-2AC48EEE7818}" presName="hierRoot2" presStyleCnt="0">
        <dgm:presLayoutVars>
          <dgm:hierBranch val="init"/>
        </dgm:presLayoutVars>
      </dgm:prSet>
      <dgm:spPr/>
    </dgm:pt>
    <dgm:pt modelId="{27B1EEC9-84EF-41BE-A9B8-B303E7A5626A}" type="pres">
      <dgm:prSet presAssocID="{F2B7FAC9-3A7A-4FF6-B6A3-2AC48EEE7818}" presName="rootComposite" presStyleCnt="0"/>
      <dgm:spPr/>
    </dgm:pt>
    <dgm:pt modelId="{4762D163-220F-49AF-9AB0-C317D8FEC251}" type="pres">
      <dgm:prSet presAssocID="{F2B7FAC9-3A7A-4FF6-B6A3-2AC48EEE7818}" presName="rootText" presStyleLbl="node2" presStyleIdx="0" presStyleCnt="2">
        <dgm:presLayoutVars>
          <dgm:chPref val="3"/>
        </dgm:presLayoutVars>
      </dgm:prSet>
      <dgm:spPr>
        <a:prstGeom prst="doubleWave">
          <a:avLst/>
        </a:prstGeom>
      </dgm:spPr>
      <dgm:t>
        <a:bodyPr/>
        <a:lstStyle/>
        <a:p>
          <a:endParaRPr lang="en-US"/>
        </a:p>
      </dgm:t>
    </dgm:pt>
    <dgm:pt modelId="{76B54942-1502-479A-9B69-4CAC8720A3B8}" type="pres">
      <dgm:prSet presAssocID="{F2B7FAC9-3A7A-4FF6-B6A3-2AC48EEE7818}" presName="rootConnector" presStyleLbl="node2" presStyleIdx="0" presStyleCnt="2"/>
      <dgm:spPr/>
      <dgm:t>
        <a:bodyPr/>
        <a:lstStyle/>
        <a:p>
          <a:endParaRPr lang="en-US"/>
        </a:p>
      </dgm:t>
    </dgm:pt>
    <dgm:pt modelId="{8778D6B8-2BDE-48D6-A08A-5530D4ADD85F}" type="pres">
      <dgm:prSet presAssocID="{F2B7FAC9-3A7A-4FF6-B6A3-2AC48EEE7818}" presName="hierChild4" presStyleCnt="0"/>
      <dgm:spPr/>
    </dgm:pt>
    <dgm:pt modelId="{2B799415-6EDE-4DB8-9A03-907D59867E0A}" type="pres">
      <dgm:prSet presAssocID="{85B4376D-D887-458E-A1E3-1A97E4566DC0}" presName="Name37" presStyleLbl="parChTrans1D3" presStyleIdx="0" presStyleCnt="2"/>
      <dgm:spPr/>
      <dgm:t>
        <a:bodyPr/>
        <a:lstStyle/>
        <a:p>
          <a:endParaRPr lang="en-US"/>
        </a:p>
      </dgm:t>
    </dgm:pt>
    <dgm:pt modelId="{8AF473C6-93F0-4B60-B01F-EF2FB6710C20}" type="pres">
      <dgm:prSet presAssocID="{0F136E2C-AB40-45FD-90D2-A77B084B0399}" presName="hierRoot2" presStyleCnt="0">
        <dgm:presLayoutVars>
          <dgm:hierBranch val="init"/>
        </dgm:presLayoutVars>
      </dgm:prSet>
      <dgm:spPr/>
    </dgm:pt>
    <dgm:pt modelId="{DB3EBFF3-220B-4D90-A4CB-60802E925D22}" type="pres">
      <dgm:prSet presAssocID="{0F136E2C-AB40-45FD-90D2-A77B084B0399}" presName="rootComposite" presStyleCnt="0"/>
      <dgm:spPr/>
    </dgm:pt>
    <dgm:pt modelId="{B3A269AF-AD7B-4BC2-907A-BCB841FAD4AD}" type="pres">
      <dgm:prSet presAssocID="{0F136E2C-AB40-45FD-90D2-A77B084B0399}" presName="rootText" presStyleLbl="node3" presStyleIdx="0" presStyleCnt="2" custScaleY="113804" custLinFactNeighborX="861" custLinFactNeighborY="-1778">
        <dgm:presLayoutVars>
          <dgm:chPref val="3"/>
        </dgm:presLayoutVars>
      </dgm:prSet>
      <dgm:spPr>
        <a:prstGeom prst="doubleWave">
          <a:avLst/>
        </a:prstGeom>
      </dgm:spPr>
      <dgm:t>
        <a:bodyPr/>
        <a:lstStyle/>
        <a:p>
          <a:endParaRPr lang="en-US"/>
        </a:p>
      </dgm:t>
    </dgm:pt>
    <dgm:pt modelId="{BE4FFF4A-55C6-4A63-9493-40ECE7CFEDA5}" type="pres">
      <dgm:prSet presAssocID="{0F136E2C-AB40-45FD-90D2-A77B084B0399}" presName="rootConnector" presStyleLbl="node3" presStyleIdx="0" presStyleCnt="2"/>
      <dgm:spPr/>
      <dgm:t>
        <a:bodyPr/>
        <a:lstStyle/>
        <a:p>
          <a:endParaRPr lang="en-US"/>
        </a:p>
      </dgm:t>
    </dgm:pt>
    <dgm:pt modelId="{B3F97E1A-E839-4551-8F2C-F208DCC05911}" type="pres">
      <dgm:prSet presAssocID="{0F136E2C-AB40-45FD-90D2-A77B084B0399}" presName="hierChild4" presStyleCnt="0"/>
      <dgm:spPr/>
    </dgm:pt>
    <dgm:pt modelId="{BCD341E9-0095-47B0-9042-79A2B93F53F1}" type="pres">
      <dgm:prSet presAssocID="{0F136E2C-AB40-45FD-90D2-A77B084B0399}" presName="hierChild5" presStyleCnt="0"/>
      <dgm:spPr/>
    </dgm:pt>
    <dgm:pt modelId="{0973DE52-D40F-467C-B8B8-85BA487DCD99}" type="pres">
      <dgm:prSet presAssocID="{F2B7FAC9-3A7A-4FF6-B6A3-2AC48EEE7818}" presName="hierChild5" presStyleCnt="0"/>
      <dgm:spPr/>
    </dgm:pt>
    <dgm:pt modelId="{D89BF08C-242C-472B-97DB-35A06462F769}" type="pres">
      <dgm:prSet presAssocID="{CF7B4DD5-0777-43D5-9425-6CF9F0329D4B}" presName="Name37" presStyleLbl="parChTrans1D2" presStyleIdx="1" presStyleCnt="2"/>
      <dgm:spPr/>
      <dgm:t>
        <a:bodyPr/>
        <a:lstStyle/>
        <a:p>
          <a:endParaRPr lang="en-US"/>
        </a:p>
      </dgm:t>
    </dgm:pt>
    <dgm:pt modelId="{6EF6D2F2-79F4-4397-B7F6-3624D5AC1EA8}" type="pres">
      <dgm:prSet presAssocID="{21B2BB39-8818-449A-A783-DBE637BAB23A}" presName="hierRoot2" presStyleCnt="0">
        <dgm:presLayoutVars>
          <dgm:hierBranch val="init"/>
        </dgm:presLayoutVars>
      </dgm:prSet>
      <dgm:spPr/>
    </dgm:pt>
    <dgm:pt modelId="{98D86BEF-456D-4693-802A-44BEB421CF95}" type="pres">
      <dgm:prSet presAssocID="{21B2BB39-8818-449A-A783-DBE637BAB23A}" presName="rootComposite" presStyleCnt="0"/>
      <dgm:spPr/>
    </dgm:pt>
    <dgm:pt modelId="{4AC6B178-A856-4AD9-AB06-666401711DB2}" type="pres">
      <dgm:prSet presAssocID="{21B2BB39-8818-449A-A783-DBE637BAB23A}" presName="rootText" presStyleLbl="node2" presStyleIdx="1" presStyleCnt="2" custLinFactNeighborX="2000" custLinFactNeighborY="134">
        <dgm:presLayoutVars>
          <dgm:chPref val="3"/>
        </dgm:presLayoutVars>
      </dgm:prSet>
      <dgm:spPr>
        <a:prstGeom prst="doubleWave">
          <a:avLst/>
        </a:prstGeom>
      </dgm:spPr>
      <dgm:t>
        <a:bodyPr/>
        <a:lstStyle/>
        <a:p>
          <a:endParaRPr lang="en-US"/>
        </a:p>
      </dgm:t>
    </dgm:pt>
    <dgm:pt modelId="{4F9414CA-AEF1-4F13-B00C-F574BF873E0E}" type="pres">
      <dgm:prSet presAssocID="{21B2BB39-8818-449A-A783-DBE637BAB23A}" presName="rootConnector" presStyleLbl="node2" presStyleIdx="1" presStyleCnt="2"/>
      <dgm:spPr/>
      <dgm:t>
        <a:bodyPr/>
        <a:lstStyle/>
        <a:p>
          <a:endParaRPr lang="en-US"/>
        </a:p>
      </dgm:t>
    </dgm:pt>
    <dgm:pt modelId="{1E7983E7-6180-42D3-B78F-277F66AAB0A4}" type="pres">
      <dgm:prSet presAssocID="{21B2BB39-8818-449A-A783-DBE637BAB23A}" presName="hierChild4" presStyleCnt="0"/>
      <dgm:spPr/>
    </dgm:pt>
    <dgm:pt modelId="{CFB0E17F-BFB6-49E6-9FE5-421C797F6449}" type="pres">
      <dgm:prSet presAssocID="{81A1BC0F-48D9-46C5-B8DF-90F9E94F7BBF}" presName="Name37" presStyleLbl="parChTrans1D3" presStyleIdx="1" presStyleCnt="2"/>
      <dgm:spPr/>
      <dgm:t>
        <a:bodyPr/>
        <a:lstStyle/>
        <a:p>
          <a:endParaRPr lang="en-US"/>
        </a:p>
      </dgm:t>
    </dgm:pt>
    <dgm:pt modelId="{6DD429CD-57B8-47B2-A946-5638BC870942}" type="pres">
      <dgm:prSet presAssocID="{DB175D0E-76B0-45CD-9765-3CBE321B607D}" presName="hierRoot2" presStyleCnt="0">
        <dgm:presLayoutVars>
          <dgm:hierBranch val="init"/>
        </dgm:presLayoutVars>
      </dgm:prSet>
      <dgm:spPr/>
    </dgm:pt>
    <dgm:pt modelId="{D81EDCF3-AE5A-48BB-BB83-E4BE8FB80396}" type="pres">
      <dgm:prSet presAssocID="{DB175D0E-76B0-45CD-9765-3CBE321B607D}" presName="rootComposite" presStyleCnt="0"/>
      <dgm:spPr/>
    </dgm:pt>
    <dgm:pt modelId="{84FE5323-6529-443D-BF21-8CD2B5C84DD8}" type="pres">
      <dgm:prSet presAssocID="{DB175D0E-76B0-45CD-9765-3CBE321B607D}" presName="rootText" presStyleLbl="node3" presStyleIdx="1" presStyleCnt="2" custScaleY="110298" custLinFactNeighborX="48752" custLinFactNeighborY="-6581">
        <dgm:presLayoutVars>
          <dgm:chPref val="3"/>
        </dgm:presLayoutVars>
      </dgm:prSet>
      <dgm:spPr>
        <a:prstGeom prst="doubleWave">
          <a:avLst/>
        </a:prstGeom>
      </dgm:spPr>
      <dgm:t>
        <a:bodyPr/>
        <a:lstStyle/>
        <a:p>
          <a:endParaRPr lang="en-US"/>
        </a:p>
      </dgm:t>
    </dgm:pt>
    <dgm:pt modelId="{84EA35CE-FC62-4EA5-9330-05EE8062B8AF}" type="pres">
      <dgm:prSet presAssocID="{DB175D0E-76B0-45CD-9765-3CBE321B607D}" presName="rootConnector" presStyleLbl="node3" presStyleIdx="1" presStyleCnt="2"/>
      <dgm:spPr/>
      <dgm:t>
        <a:bodyPr/>
        <a:lstStyle/>
        <a:p>
          <a:endParaRPr lang="en-US"/>
        </a:p>
      </dgm:t>
    </dgm:pt>
    <dgm:pt modelId="{C6FDBACD-2E85-4864-863D-1277C767AD92}" type="pres">
      <dgm:prSet presAssocID="{DB175D0E-76B0-45CD-9765-3CBE321B607D}" presName="hierChild4" presStyleCnt="0"/>
      <dgm:spPr/>
    </dgm:pt>
    <dgm:pt modelId="{D40B374E-31AB-41C8-9DF6-2AD47391C58E}" type="pres">
      <dgm:prSet presAssocID="{DB175D0E-76B0-45CD-9765-3CBE321B607D}" presName="hierChild5" presStyleCnt="0"/>
      <dgm:spPr/>
    </dgm:pt>
    <dgm:pt modelId="{4A0798B2-2A8E-444D-956B-7524AA36C1A8}" type="pres">
      <dgm:prSet presAssocID="{21B2BB39-8818-449A-A783-DBE637BAB23A}" presName="hierChild5" presStyleCnt="0"/>
      <dgm:spPr/>
    </dgm:pt>
    <dgm:pt modelId="{04DAF2FD-96C8-44A6-8FB4-AA28E5427A6F}" type="pres">
      <dgm:prSet presAssocID="{ACA3394C-5BEB-4293-82B6-14EF83E171F3}" presName="hierChild3" presStyleCnt="0"/>
      <dgm:spPr/>
    </dgm:pt>
  </dgm:ptLst>
  <dgm:cxnLst>
    <dgm:cxn modelId="{03485289-FF2E-4EC4-9865-5D7330C4380A}" type="presOf" srcId="{F2B7FAC9-3A7A-4FF6-B6A3-2AC48EEE7818}" destId="{76B54942-1502-479A-9B69-4CAC8720A3B8}" srcOrd="1" destOrd="0" presId="urn:microsoft.com/office/officeart/2005/8/layout/orgChart1"/>
    <dgm:cxn modelId="{028734E8-B1E4-4839-A2EC-AEF18B23C944}" type="presOf" srcId="{21B2BB39-8818-449A-A783-DBE637BAB23A}" destId="{4AC6B178-A856-4AD9-AB06-666401711DB2}" srcOrd="0" destOrd="0" presId="urn:microsoft.com/office/officeart/2005/8/layout/orgChart1"/>
    <dgm:cxn modelId="{6F6C0305-522A-4AF9-B673-A97B3F4CE295}" srcId="{21B2BB39-8818-449A-A783-DBE637BAB23A}" destId="{DB175D0E-76B0-45CD-9765-3CBE321B607D}" srcOrd="0" destOrd="0" parTransId="{81A1BC0F-48D9-46C5-B8DF-90F9E94F7BBF}" sibTransId="{F98C889D-2108-4054-88D5-CEFF56EA9161}"/>
    <dgm:cxn modelId="{89EA5803-068E-4F9A-9E63-B29A8B780084}" srcId="{ACA3394C-5BEB-4293-82B6-14EF83E171F3}" destId="{F2B7FAC9-3A7A-4FF6-B6A3-2AC48EEE7818}" srcOrd="0" destOrd="0" parTransId="{6D46A229-D988-4B03-BADA-C0B04D356326}" sibTransId="{18242801-7B55-4B33-8A87-CD528195B735}"/>
    <dgm:cxn modelId="{512C33A0-7900-45BE-B967-A3EA45498CF7}" srcId="{742D33E9-6845-4EF1-8182-C995D86B2F5B}" destId="{ACA3394C-5BEB-4293-82B6-14EF83E171F3}" srcOrd="0" destOrd="0" parTransId="{A161F451-43C7-48CB-A82F-3B066C4B8634}" sibTransId="{0033BA7A-323A-40CF-B083-1CBFFB81BD77}"/>
    <dgm:cxn modelId="{98812934-16B1-4E6B-9D38-B8954FFB7555}" type="presOf" srcId="{0F136E2C-AB40-45FD-90D2-A77B084B0399}" destId="{BE4FFF4A-55C6-4A63-9493-40ECE7CFEDA5}" srcOrd="1" destOrd="0" presId="urn:microsoft.com/office/officeart/2005/8/layout/orgChart1"/>
    <dgm:cxn modelId="{AB2CB6F2-A0F0-43F1-A753-5E3666098182}" type="presOf" srcId="{DB175D0E-76B0-45CD-9765-3CBE321B607D}" destId="{84EA35CE-FC62-4EA5-9330-05EE8062B8AF}" srcOrd="1" destOrd="0" presId="urn:microsoft.com/office/officeart/2005/8/layout/orgChart1"/>
    <dgm:cxn modelId="{B678D14E-55C0-4A61-B72E-A4916F57369A}" type="presOf" srcId="{ACA3394C-5BEB-4293-82B6-14EF83E171F3}" destId="{0A18C0DC-59B0-4C2C-9BE9-81774351DE39}" srcOrd="0" destOrd="0" presId="urn:microsoft.com/office/officeart/2005/8/layout/orgChart1"/>
    <dgm:cxn modelId="{69E4A4C2-5AD4-41C9-827B-965E4F2CA231}" type="presOf" srcId="{DB175D0E-76B0-45CD-9765-3CBE321B607D}" destId="{84FE5323-6529-443D-BF21-8CD2B5C84DD8}" srcOrd="0" destOrd="0" presId="urn:microsoft.com/office/officeart/2005/8/layout/orgChart1"/>
    <dgm:cxn modelId="{77BA4CF6-8067-4157-865B-FA23FFC5121F}" type="presOf" srcId="{CF7B4DD5-0777-43D5-9425-6CF9F0329D4B}" destId="{D89BF08C-242C-472B-97DB-35A06462F769}" srcOrd="0" destOrd="0" presId="urn:microsoft.com/office/officeart/2005/8/layout/orgChart1"/>
    <dgm:cxn modelId="{7EA036ED-0ADE-4BBC-B232-F751E8823E8C}" type="presOf" srcId="{81A1BC0F-48D9-46C5-B8DF-90F9E94F7BBF}" destId="{CFB0E17F-BFB6-49E6-9FE5-421C797F6449}" srcOrd="0" destOrd="0" presId="urn:microsoft.com/office/officeart/2005/8/layout/orgChart1"/>
    <dgm:cxn modelId="{F11B91CE-F038-4010-8B6B-3F87602E005A}" type="presOf" srcId="{742D33E9-6845-4EF1-8182-C995D86B2F5B}" destId="{68AE0D2F-FA74-46C2-B075-3940E3E3F83A}" srcOrd="0" destOrd="0" presId="urn:microsoft.com/office/officeart/2005/8/layout/orgChart1"/>
    <dgm:cxn modelId="{B4782826-055A-4781-B0F2-5826C596F208}" srcId="{F2B7FAC9-3A7A-4FF6-B6A3-2AC48EEE7818}" destId="{0F136E2C-AB40-45FD-90D2-A77B084B0399}" srcOrd="0" destOrd="0" parTransId="{85B4376D-D887-458E-A1E3-1A97E4566DC0}" sibTransId="{BA425467-60EF-4809-9539-98BFEDD939C6}"/>
    <dgm:cxn modelId="{1463706C-3958-4C7B-B648-77AEBCD61220}" type="presOf" srcId="{F2B7FAC9-3A7A-4FF6-B6A3-2AC48EEE7818}" destId="{4762D163-220F-49AF-9AB0-C317D8FEC251}" srcOrd="0" destOrd="0" presId="urn:microsoft.com/office/officeart/2005/8/layout/orgChart1"/>
    <dgm:cxn modelId="{1AAA05AC-33F8-4AB5-8DD5-F13C1DA88174}" type="presOf" srcId="{21B2BB39-8818-449A-A783-DBE637BAB23A}" destId="{4F9414CA-AEF1-4F13-B00C-F574BF873E0E}" srcOrd="1" destOrd="0" presId="urn:microsoft.com/office/officeart/2005/8/layout/orgChart1"/>
    <dgm:cxn modelId="{CB43F849-1889-4ECC-8AAD-D24CCE2BF535}" srcId="{ACA3394C-5BEB-4293-82B6-14EF83E171F3}" destId="{21B2BB39-8818-449A-A783-DBE637BAB23A}" srcOrd="1" destOrd="0" parTransId="{CF7B4DD5-0777-43D5-9425-6CF9F0329D4B}" sibTransId="{BF4F13FB-91B9-4F42-9017-E949FCAC9E0E}"/>
    <dgm:cxn modelId="{C545BE8D-AAA5-48BB-94C9-4A811FED3A57}" type="presOf" srcId="{0F136E2C-AB40-45FD-90D2-A77B084B0399}" destId="{B3A269AF-AD7B-4BC2-907A-BCB841FAD4AD}" srcOrd="0" destOrd="0" presId="urn:microsoft.com/office/officeart/2005/8/layout/orgChart1"/>
    <dgm:cxn modelId="{1E352DCF-FA35-403F-B2CD-82C92328B420}" type="presOf" srcId="{ACA3394C-5BEB-4293-82B6-14EF83E171F3}" destId="{DC84D6EE-3B37-4746-89E4-6E06BE5D1886}" srcOrd="1" destOrd="0" presId="urn:microsoft.com/office/officeart/2005/8/layout/orgChart1"/>
    <dgm:cxn modelId="{E0071047-D817-420E-85C6-E0D91BC6EC32}" type="presOf" srcId="{6D46A229-D988-4B03-BADA-C0B04D356326}" destId="{F9B8CFDB-D25E-463F-AC81-97377C5F7B03}" srcOrd="0" destOrd="0" presId="urn:microsoft.com/office/officeart/2005/8/layout/orgChart1"/>
    <dgm:cxn modelId="{D355B9D4-2B1E-4C5D-A27E-109B114413E3}" type="presOf" srcId="{85B4376D-D887-458E-A1E3-1A97E4566DC0}" destId="{2B799415-6EDE-4DB8-9A03-907D59867E0A}" srcOrd="0" destOrd="0" presId="urn:microsoft.com/office/officeart/2005/8/layout/orgChart1"/>
    <dgm:cxn modelId="{FD107C70-AE4C-43B9-B9B5-C8DE46DD03CE}" type="presParOf" srcId="{68AE0D2F-FA74-46C2-B075-3940E3E3F83A}" destId="{4F72B70C-56CB-457A-8565-54F1239AFE13}" srcOrd="0" destOrd="0" presId="urn:microsoft.com/office/officeart/2005/8/layout/orgChart1"/>
    <dgm:cxn modelId="{9DA37B0E-B817-4EEB-9541-2B99521AC513}" type="presParOf" srcId="{4F72B70C-56CB-457A-8565-54F1239AFE13}" destId="{F3C2F880-0295-4555-8A57-26D7D0439D3B}" srcOrd="0" destOrd="0" presId="urn:microsoft.com/office/officeart/2005/8/layout/orgChart1"/>
    <dgm:cxn modelId="{E19C223E-DD31-4FC6-A0EF-768304B79502}" type="presParOf" srcId="{F3C2F880-0295-4555-8A57-26D7D0439D3B}" destId="{0A18C0DC-59B0-4C2C-9BE9-81774351DE39}" srcOrd="0" destOrd="0" presId="urn:microsoft.com/office/officeart/2005/8/layout/orgChart1"/>
    <dgm:cxn modelId="{7C80B402-CBD5-4722-9F36-D240EC562B52}" type="presParOf" srcId="{F3C2F880-0295-4555-8A57-26D7D0439D3B}" destId="{DC84D6EE-3B37-4746-89E4-6E06BE5D1886}" srcOrd="1" destOrd="0" presId="urn:microsoft.com/office/officeart/2005/8/layout/orgChart1"/>
    <dgm:cxn modelId="{6489F4FE-D776-4BC0-9E1D-B84E30D65B4E}" type="presParOf" srcId="{4F72B70C-56CB-457A-8565-54F1239AFE13}" destId="{B5D91EC6-0FB0-473F-837A-FA353DC1033C}" srcOrd="1" destOrd="0" presId="urn:microsoft.com/office/officeart/2005/8/layout/orgChart1"/>
    <dgm:cxn modelId="{7D806263-7993-4343-9C05-82FED5C3040C}" type="presParOf" srcId="{B5D91EC6-0FB0-473F-837A-FA353DC1033C}" destId="{F9B8CFDB-D25E-463F-AC81-97377C5F7B03}" srcOrd="0" destOrd="0" presId="urn:microsoft.com/office/officeart/2005/8/layout/orgChart1"/>
    <dgm:cxn modelId="{A066E425-7F2C-4CAC-B582-67CDAA67AA3B}" type="presParOf" srcId="{B5D91EC6-0FB0-473F-837A-FA353DC1033C}" destId="{414CEBC8-84E9-4649-9D2D-50B761BEDB01}" srcOrd="1" destOrd="0" presId="urn:microsoft.com/office/officeart/2005/8/layout/orgChart1"/>
    <dgm:cxn modelId="{CC0B33FA-085A-410E-B515-EB5A127D19EE}" type="presParOf" srcId="{414CEBC8-84E9-4649-9D2D-50B761BEDB01}" destId="{27B1EEC9-84EF-41BE-A9B8-B303E7A5626A}" srcOrd="0" destOrd="0" presId="urn:microsoft.com/office/officeart/2005/8/layout/orgChart1"/>
    <dgm:cxn modelId="{4CC68D4E-C926-4187-B4E1-618609E129E7}" type="presParOf" srcId="{27B1EEC9-84EF-41BE-A9B8-B303E7A5626A}" destId="{4762D163-220F-49AF-9AB0-C317D8FEC251}" srcOrd="0" destOrd="0" presId="urn:microsoft.com/office/officeart/2005/8/layout/orgChart1"/>
    <dgm:cxn modelId="{263B6E30-603D-4150-B53B-F6DC5BAE5840}" type="presParOf" srcId="{27B1EEC9-84EF-41BE-A9B8-B303E7A5626A}" destId="{76B54942-1502-479A-9B69-4CAC8720A3B8}" srcOrd="1" destOrd="0" presId="urn:microsoft.com/office/officeart/2005/8/layout/orgChart1"/>
    <dgm:cxn modelId="{775F7038-00AD-4D44-9FDE-811716FDA7AD}" type="presParOf" srcId="{414CEBC8-84E9-4649-9D2D-50B761BEDB01}" destId="{8778D6B8-2BDE-48D6-A08A-5530D4ADD85F}" srcOrd="1" destOrd="0" presId="urn:microsoft.com/office/officeart/2005/8/layout/orgChart1"/>
    <dgm:cxn modelId="{9EFD01E2-F55C-4751-909D-D7A5AEA49726}" type="presParOf" srcId="{8778D6B8-2BDE-48D6-A08A-5530D4ADD85F}" destId="{2B799415-6EDE-4DB8-9A03-907D59867E0A}" srcOrd="0" destOrd="0" presId="urn:microsoft.com/office/officeart/2005/8/layout/orgChart1"/>
    <dgm:cxn modelId="{D6EA6009-F9B7-4A18-B791-29F3FB0A1710}" type="presParOf" srcId="{8778D6B8-2BDE-48D6-A08A-5530D4ADD85F}" destId="{8AF473C6-93F0-4B60-B01F-EF2FB6710C20}" srcOrd="1" destOrd="0" presId="urn:microsoft.com/office/officeart/2005/8/layout/orgChart1"/>
    <dgm:cxn modelId="{1C3B1A13-531E-4BE7-9D4C-275554865488}" type="presParOf" srcId="{8AF473C6-93F0-4B60-B01F-EF2FB6710C20}" destId="{DB3EBFF3-220B-4D90-A4CB-60802E925D22}" srcOrd="0" destOrd="0" presId="urn:microsoft.com/office/officeart/2005/8/layout/orgChart1"/>
    <dgm:cxn modelId="{54C543A8-1466-4AB2-B047-A906173A1BAD}" type="presParOf" srcId="{DB3EBFF3-220B-4D90-A4CB-60802E925D22}" destId="{B3A269AF-AD7B-4BC2-907A-BCB841FAD4AD}" srcOrd="0" destOrd="0" presId="urn:microsoft.com/office/officeart/2005/8/layout/orgChart1"/>
    <dgm:cxn modelId="{474817B0-094E-4EFF-8B85-19052FE6D3F5}" type="presParOf" srcId="{DB3EBFF3-220B-4D90-A4CB-60802E925D22}" destId="{BE4FFF4A-55C6-4A63-9493-40ECE7CFEDA5}" srcOrd="1" destOrd="0" presId="urn:microsoft.com/office/officeart/2005/8/layout/orgChart1"/>
    <dgm:cxn modelId="{AB1F90F3-AD2B-4FC1-B3C1-8EED220ED150}" type="presParOf" srcId="{8AF473C6-93F0-4B60-B01F-EF2FB6710C20}" destId="{B3F97E1A-E839-4551-8F2C-F208DCC05911}" srcOrd="1" destOrd="0" presId="urn:microsoft.com/office/officeart/2005/8/layout/orgChart1"/>
    <dgm:cxn modelId="{516489F0-3B34-4833-973D-3827FB0AD1BE}" type="presParOf" srcId="{8AF473C6-93F0-4B60-B01F-EF2FB6710C20}" destId="{BCD341E9-0095-47B0-9042-79A2B93F53F1}" srcOrd="2" destOrd="0" presId="urn:microsoft.com/office/officeart/2005/8/layout/orgChart1"/>
    <dgm:cxn modelId="{5864B040-C541-4B47-B016-B7D6CB602DB3}" type="presParOf" srcId="{414CEBC8-84E9-4649-9D2D-50B761BEDB01}" destId="{0973DE52-D40F-467C-B8B8-85BA487DCD99}" srcOrd="2" destOrd="0" presId="urn:microsoft.com/office/officeart/2005/8/layout/orgChart1"/>
    <dgm:cxn modelId="{931911C9-6D25-41F6-8725-26C8D3728760}" type="presParOf" srcId="{B5D91EC6-0FB0-473F-837A-FA353DC1033C}" destId="{D89BF08C-242C-472B-97DB-35A06462F769}" srcOrd="2" destOrd="0" presId="urn:microsoft.com/office/officeart/2005/8/layout/orgChart1"/>
    <dgm:cxn modelId="{DBF3B527-BF7B-4D66-A627-D414FC75AC59}" type="presParOf" srcId="{B5D91EC6-0FB0-473F-837A-FA353DC1033C}" destId="{6EF6D2F2-79F4-4397-B7F6-3624D5AC1EA8}" srcOrd="3" destOrd="0" presId="urn:microsoft.com/office/officeart/2005/8/layout/orgChart1"/>
    <dgm:cxn modelId="{B8DC7FFC-5063-4CB1-97D0-3FBA0370BF97}" type="presParOf" srcId="{6EF6D2F2-79F4-4397-B7F6-3624D5AC1EA8}" destId="{98D86BEF-456D-4693-802A-44BEB421CF95}" srcOrd="0" destOrd="0" presId="urn:microsoft.com/office/officeart/2005/8/layout/orgChart1"/>
    <dgm:cxn modelId="{EF14F58C-6819-4075-80BE-902768D70174}" type="presParOf" srcId="{98D86BEF-456D-4693-802A-44BEB421CF95}" destId="{4AC6B178-A856-4AD9-AB06-666401711DB2}" srcOrd="0" destOrd="0" presId="urn:microsoft.com/office/officeart/2005/8/layout/orgChart1"/>
    <dgm:cxn modelId="{308732CA-9EDA-4983-878E-68BDC7A1E091}" type="presParOf" srcId="{98D86BEF-456D-4693-802A-44BEB421CF95}" destId="{4F9414CA-AEF1-4F13-B00C-F574BF873E0E}" srcOrd="1" destOrd="0" presId="urn:microsoft.com/office/officeart/2005/8/layout/orgChart1"/>
    <dgm:cxn modelId="{431F493C-FDF8-4E68-8C74-31CE0E0E6AF7}" type="presParOf" srcId="{6EF6D2F2-79F4-4397-B7F6-3624D5AC1EA8}" destId="{1E7983E7-6180-42D3-B78F-277F66AAB0A4}" srcOrd="1" destOrd="0" presId="urn:microsoft.com/office/officeart/2005/8/layout/orgChart1"/>
    <dgm:cxn modelId="{2752CE1B-AF57-4CFF-B678-711B360EDA1F}" type="presParOf" srcId="{1E7983E7-6180-42D3-B78F-277F66AAB0A4}" destId="{CFB0E17F-BFB6-49E6-9FE5-421C797F6449}" srcOrd="0" destOrd="0" presId="urn:microsoft.com/office/officeart/2005/8/layout/orgChart1"/>
    <dgm:cxn modelId="{100AE985-8F58-4E7E-9615-CAFB070C946B}" type="presParOf" srcId="{1E7983E7-6180-42D3-B78F-277F66AAB0A4}" destId="{6DD429CD-57B8-47B2-A946-5638BC870942}" srcOrd="1" destOrd="0" presId="urn:microsoft.com/office/officeart/2005/8/layout/orgChart1"/>
    <dgm:cxn modelId="{F7B7F8B8-985A-4BE5-9FEC-9A463518730B}" type="presParOf" srcId="{6DD429CD-57B8-47B2-A946-5638BC870942}" destId="{D81EDCF3-AE5A-48BB-BB83-E4BE8FB80396}" srcOrd="0" destOrd="0" presId="urn:microsoft.com/office/officeart/2005/8/layout/orgChart1"/>
    <dgm:cxn modelId="{87A0A0BF-A65C-49CF-B550-40600F64D229}" type="presParOf" srcId="{D81EDCF3-AE5A-48BB-BB83-E4BE8FB80396}" destId="{84FE5323-6529-443D-BF21-8CD2B5C84DD8}" srcOrd="0" destOrd="0" presId="urn:microsoft.com/office/officeart/2005/8/layout/orgChart1"/>
    <dgm:cxn modelId="{5588EB58-BC04-4E80-BA14-308D4630CB82}" type="presParOf" srcId="{D81EDCF3-AE5A-48BB-BB83-E4BE8FB80396}" destId="{84EA35CE-FC62-4EA5-9330-05EE8062B8AF}" srcOrd="1" destOrd="0" presId="urn:microsoft.com/office/officeart/2005/8/layout/orgChart1"/>
    <dgm:cxn modelId="{EB1711BF-DE71-494B-9F8A-376B65835450}" type="presParOf" srcId="{6DD429CD-57B8-47B2-A946-5638BC870942}" destId="{C6FDBACD-2E85-4864-863D-1277C767AD92}" srcOrd="1" destOrd="0" presId="urn:microsoft.com/office/officeart/2005/8/layout/orgChart1"/>
    <dgm:cxn modelId="{A65E79A6-2AEA-4CE6-9A94-69AFF1D014BE}" type="presParOf" srcId="{6DD429CD-57B8-47B2-A946-5638BC870942}" destId="{D40B374E-31AB-41C8-9DF6-2AD47391C58E}" srcOrd="2" destOrd="0" presId="urn:microsoft.com/office/officeart/2005/8/layout/orgChart1"/>
    <dgm:cxn modelId="{C1C5AEC1-9F0A-4580-B46D-B307E6BAC940}" type="presParOf" srcId="{6EF6D2F2-79F4-4397-B7F6-3624D5AC1EA8}" destId="{4A0798B2-2A8E-444D-956B-7524AA36C1A8}" srcOrd="2" destOrd="0" presId="urn:microsoft.com/office/officeart/2005/8/layout/orgChart1"/>
    <dgm:cxn modelId="{94061199-3FFB-4213-B3AF-F96D7859AFA1}" type="presParOf" srcId="{4F72B70C-56CB-457A-8565-54F1239AFE13}" destId="{04DAF2FD-96C8-44A6-8FB4-AA28E5427A6F}"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7F6E4-DF92-4EEE-B20D-1AE443E44DD1}"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65967D6D-784D-4117-9535-1E15121F3B5F}">
      <dgm:prSet phldrT="[Text]" custT="1"/>
      <dgm:spPr/>
      <dgm:t>
        <a:bodyPr/>
        <a:lstStyle/>
        <a:p>
          <a:r>
            <a:rPr lang="en-US" sz="2400" b="1" dirty="0"/>
            <a:t>Core Principles </a:t>
          </a:r>
        </a:p>
      </dgm:t>
    </dgm:pt>
    <dgm:pt modelId="{E9002EBA-42CE-461E-9C36-35E53FB81B75}" type="parTrans" cxnId="{DB278929-75D4-4A40-9F77-FE154CE5E52A}">
      <dgm:prSet/>
      <dgm:spPr/>
      <dgm:t>
        <a:bodyPr/>
        <a:lstStyle/>
        <a:p>
          <a:endParaRPr lang="en-US" sz="2400"/>
        </a:p>
      </dgm:t>
    </dgm:pt>
    <dgm:pt modelId="{64FC7B55-B208-4210-B03F-8F91D8330EA5}" type="sibTrans" cxnId="{DB278929-75D4-4A40-9F77-FE154CE5E52A}">
      <dgm:prSet/>
      <dgm:spPr/>
      <dgm:t>
        <a:bodyPr/>
        <a:lstStyle/>
        <a:p>
          <a:endParaRPr lang="en-US" sz="2400"/>
        </a:p>
      </dgm:t>
    </dgm:pt>
    <dgm:pt modelId="{97436D4C-2432-4319-B117-BBBE55BBAC3C}">
      <dgm:prSet custT="1"/>
      <dgm:spPr/>
      <dgm:t>
        <a:bodyPr/>
        <a:lstStyle/>
        <a:p>
          <a:r>
            <a:rPr lang="en-US" sz="2000" b="1" dirty="0"/>
            <a:t>Prohibition of Riba</a:t>
          </a:r>
        </a:p>
      </dgm:t>
    </dgm:pt>
    <dgm:pt modelId="{836CDC9C-85C5-4C02-83FD-DF6B7AEEA61D}" type="parTrans" cxnId="{D4AFF724-6AA9-4D21-BF09-B71EDC158D27}">
      <dgm:prSet/>
      <dgm:spPr/>
      <dgm:t>
        <a:bodyPr/>
        <a:lstStyle/>
        <a:p>
          <a:endParaRPr lang="en-US" sz="2400"/>
        </a:p>
      </dgm:t>
    </dgm:pt>
    <dgm:pt modelId="{5B034422-B136-4427-9E72-94D3C896A6C2}" type="sibTrans" cxnId="{D4AFF724-6AA9-4D21-BF09-B71EDC158D27}">
      <dgm:prSet/>
      <dgm:spPr/>
      <dgm:t>
        <a:bodyPr/>
        <a:lstStyle/>
        <a:p>
          <a:endParaRPr lang="en-US" sz="2400"/>
        </a:p>
      </dgm:t>
    </dgm:pt>
    <dgm:pt modelId="{4317978C-7332-4E1C-B214-CC7FFC02E113}">
      <dgm:prSet custT="1"/>
      <dgm:spPr/>
      <dgm:t>
        <a:bodyPr/>
        <a:lstStyle/>
        <a:p>
          <a:r>
            <a:rPr lang="en-US" sz="2000" b="1" dirty="0"/>
            <a:t>Prohibition of Uncertainty</a:t>
          </a:r>
        </a:p>
      </dgm:t>
    </dgm:pt>
    <dgm:pt modelId="{D80E17CD-55C1-4B10-9372-32ED0382CF2D}" type="parTrans" cxnId="{41D72676-28C5-487C-8725-29DE1436A6B8}">
      <dgm:prSet/>
      <dgm:spPr/>
      <dgm:t>
        <a:bodyPr/>
        <a:lstStyle/>
        <a:p>
          <a:endParaRPr lang="en-US" sz="2400"/>
        </a:p>
      </dgm:t>
    </dgm:pt>
    <dgm:pt modelId="{2D239B39-8C08-4264-BF5C-6F1D7F9943DD}" type="sibTrans" cxnId="{41D72676-28C5-487C-8725-29DE1436A6B8}">
      <dgm:prSet/>
      <dgm:spPr/>
      <dgm:t>
        <a:bodyPr/>
        <a:lstStyle/>
        <a:p>
          <a:endParaRPr lang="en-US" sz="2400"/>
        </a:p>
      </dgm:t>
    </dgm:pt>
    <dgm:pt modelId="{BF0A6B3C-613D-4F30-ADCB-3395745E146A}">
      <dgm:prSet custT="1"/>
      <dgm:spPr/>
      <dgm:t>
        <a:bodyPr/>
        <a:lstStyle/>
        <a:p>
          <a:r>
            <a:rPr lang="en-US" sz="2000" b="1" dirty="0"/>
            <a:t>Prohibition of Injustice and Deceit</a:t>
          </a:r>
        </a:p>
      </dgm:t>
    </dgm:pt>
    <dgm:pt modelId="{B5D1562F-82FD-47EC-94C1-1CD98CCFE67E}" type="parTrans" cxnId="{2C5EC4E8-FA8D-4513-BA54-79FC023721D1}">
      <dgm:prSet/>
      <dgm:spPr/>
      <dgm:t>
        <a:bodyPr/>
        <a:lstStyle/>
        <a:p>
          <a:endParaRPr lang="en-US" sz="2400"/>
        </a:p>
      </dgm:t>
    </dgm:pt>
    <dgm:pt modelId="{473B0DD8-4474-4223-90BC-D3F514A2628B}" type="sibTrans" cxnId="{2C5EC4E8-FA8D-4513-BA54-79FC023721D1}">
      <dgm:prSet/>
      <dgm:spPr/>
      <dgm:t>
        <a:bodyPr/>
        <a:lstStyle/>
        <a:p>
          <a:endParaRPr lang="en-US" sz="2400"/>
        </a:p>
      </dgm:t>
    </dgm:pt>
    <dgm:pt modelId="{6B1DAEF0-73D0-49D9-9590-AA20E8339A47}">
      <dgm:prSet custT="1"/>
      <dgm:spPr/>
      <dgm:t>
        <a:bodyPr/>
        <a:lstStyle/>
        <a:p>
          <a:r>
            <a:rPr lang="en-US" sz="1800" b="1" dirty="0"/>
            <a:t>Prohibition of dealing in forbidden items / activities</a:t>
          </a:r>
        </a:p>
      </dgm:t>
    </dgm:pt>
    <dgm:pt modelId="{E2F32624-E349-40E9-AEE4-C95F0F8D0865}" type="parTrans" cxnId="{CC448FA3-6422-4C5F-9C8C-48B79C047588}">
      <dgm:prSet/>
      <dgm:spPr/>
      <dgm:t>
        <a:bodyPr/>
        <a:lstStyle/>
        <a:p>
          <a:endParaRPr lang="en-US" sz="2400"/>
        </a:p>
      </dgm:t>
    </dgm:pt>
    <dgm:pt modelId="{B24BCA18-93BF-4AB6-BDA6-26790DBE0DAD}" type="sibTrans" cxnId="{CC448FA3-6422-4C5F-9C8C-48B79C047588}">
      <dgm:prSet/>
      <dgm:spPr/>
      <dgm:t>
        <a:bodyPr/>
        <a:lstStyle/>
        <a:p>
          <a:endParaRPr lang="en-US" sz="2400"/>
        </a:p>
      </dgm:t>
    </dgm:pt>
    <dgm:pt modelId="{3305B42F-5512-4D0D-BFB8-6C14CDBC67B4}">
      <dgm:prSet custT="1"/>
      <dgm:spPr/>
      <dgm:t>
        <a:bodyPr/>
        <a:lstStyle/>
        <a:p>
          <a:r>
            <a:rPr lang="en-US" sz="1800" b="1" dirty="0"/>
            <a:t>Consideration of Outcome</a:t>
          </a:r>
          <a:endParaRPr lang="en-US" sz="1800" dirty="0"/>
        </a:p>
      </dgm:t>
    </dgm:pt>
    <dgm:pt modelId="{C396228C-A6ED-40E1-B8F3-71A62F8BF117}" type="parTrans" cxnId="{DF408B8B-2577-47F5-9439-9403FE5FC7C9}">
      <dgm:prSet/>
      <dgm:spPr/>
      <dgm:t>
        <a:bodyPr/>
        <a:lstStyle/>
        <a:p>
          <a:endParaRPr lang="en-US" sz="2400"/>
        </a:p>
      </dgm:t>
    </dgm:pt>
    <dgm:pt modelId="{87189536-D867-4505-A786-4E9DDEB93E8D}" type="sibTrans" cxnId="{DF408B8B-2577-47F5-9439-9403FE5FC7C9}">
      <dgm:prSet/>
      <dgm:spPr/>
      <dgm:t>
        <a:bodyPr/>
        <a:lstStyle/>
        <a:p>
          <a:endParaRPr lang="en-US" sz="2400"/>
        </a:p>
      </dgm:t>
    </dgm:pt>
    <dgm:pt modelId="{8E837FBC-EEAC-4907-BD3D-498E7969FD53}">
      <dgm:prSet custT="1"/>
      <dgm:spPr/>
      <dgm:t>
        <a:bodyPr/>
        <a:lstStyle/>
        <a:p>
          <a:r>
            <a:rPr lang="en-US" sz="1600" b="1" dirty="0"/>
            <a:t>Return is subject to risk</a:t>
          </a:r>
          <a:endParaRPr lang="en-US" sz="1600" dirty="0"/>
        </a:p>
      </dgm:t>
    </dgm:pt>
    <dgm:pt modelId="{9EF70062-CDF2-44FD-8BCB-788A8F7D4B97}" type="parTrans" cxnId="{3B4E064A-D8A4-4A8F-93FD-08C57B7E590D}">
      <dgm:prSet/>
      <dgm:spPr/>
      <dgm:t>
        <a:bodyPr/>
        <a:lstStyle/>
        <a:p>
          <a:endParaRPr lang="en-US" sz="2400"/>
        </a:p>
      </dgm:t>
    </dgm:pt>
    <dgm:pt modelId="{214774AB-55C8-41F7-81F1-986902F63D53}" type="sibTrans" cxnId="{3B4E064A-D8A4-4A8F-93FD-08C57B7E590D}">
      <dgm:prSet/>
      <dgm:spPr/>
      <dgm:t>
        <a:bodyPr/>
        <a:lstStyle/>
        <a:p>
          <a:endParaRPr lang="en-US" sz="2400"/>
        </a:p>
      </dgm:t>
    </dgm:pt>
    <dgm:pt modelId="{17B30A52-BE6E-42A8-875B-FDD72F31A2AD}" type="pres">
      <dgm:prSet presAssocID="{BC97F6E4-DF92-4EEE-B20D-1AE443E44DD1}" presName="cycle" presStyleCnt="0">
        <dgm:presLayoutVars>
          <dgm:chMax val="1"/>
          <dgm:dir/>
          <dgm:animLvl val="ctr"/>
          <dgm:resizeHandles val="exact"/>
        </dgm:presLayoutVars>
      </dgm:prSet>
      <dgm:spPr/>
      <dgm:t>
        <a:bodyPr/>
        <a:lstStyle/>
        <a:p>
          <a:endParaRPr lang="en-US"/>
        </a:p>
      </dgm:t>
    </dgm:pt>
    <dgm:pt modelId="{8E6A84AD-DC2B-46A9-90D8-620253FDCBB8}" type="pres">
      <dgm:prSet presAssocID="{65967D6D-784D-4117-9535-1E15121F3B5F}" presName="centerShape" presStyleLbl="node0" presStyleIdx="0" presStyleCnt="1"/>
      <dgm:spPr/>
      <dgm:t>
        <a:bodyPr/>
        <a:lstStyle/>
        <a:p>
          <a:endParaRPr lang="en-US"/>
        </a:p>
      </dgm:t>
    </dgm:pt>
    <dgm:pt modelId="{610641EF-6CA5-4ECA-9002-C29CFC680A0E}" type="pres">
      <dgm:prSet presAssocID="{836CDC9C-85C5-4C02-83FD-DF6B7AEEA61D}" presName="parTrans" presStyleLbl="bgSibTrans2D1" presStyleIdx="0" presStyleCnt="6"/>
      <dgm:spPr/>
      <dgm:t>
        <a:bodyPr/>
        <a:lstStyle/>
        <a:p>
          <a:endParaRPr lang="en-US"/>
        </a:p>
      </dgm:t>
    </dgm:pt>
    <dgm:pt modelId="{FA111FDA-4CA2-413A-B0E0-9A1C254B4D5E}" type="pres">
      <dgm:prSet presAssocID="{97436D4C-2432-4319-B117-BBBE55BBAC3C}" presName="node" presStyleLbl="node1" presStyleIdx="0" presStyleCnt="6">
        <dgm:presLayoutVars>
          <dgm:bulletEnabled val="1"/>
        </dgm:presLayoutVars>
      </dgm:prSet>
      <dgm:spPr/>
      <dgm:t>
        <a:bodyPr/>
        <a:lstStyle/>
        <a:p>
          <a:endParaRPr lang="en-US"/>
        </a:p>
      </dgm:t>
    </dgm:pt>
    <dgm:pt modelId="{7E6A6825-EF72-41FC-83A1-1721BE8CE0D7}" type="pres">
      <dgm:prSet presAssocID="{D80E17CD-55C1-4B10-9372-32ED0382CF2D}" presName="parTrans" presStyleLbl="bgSibTrans2D1" presStyleIdx="1" presStyleCnt="6"/>
      <dgm:spPr/>
      <dgm:t>
        <a:bodyPr/>
        <a:lstStyle/>
        <a:p>
          <a:endParaRPr lang="en-US"/>
        </a:p>
      </dgm:t>
    </dgm:pt>
    <dgm:pt modelId="{D2F8622C-306C-47C7-BC95-B9B197279040}" type="pres">
      <dgm:prSet presAssocID="{4317978C-7332-4E1C-B214-CC7FFC02E113}" presName="node" presStyleLbl="node1" presStyleIdx="1" presStyleCnt="6">
        <dgm:presLayoutVars>
          <dgm:bulletEnabled val="1"/>
        </dgm:presLayoutVars>
      </dgm:prSet>
      <dgm:spPr/>
      <dgm:t>
        <a:bodyPr/>
        <a:lstStyle/>
        <a:p>
          <a:endParaRPr lang="en-US"/>
        </a:p>
      </dgm:t>
    </dgm:pt>
    <dgm:pt modelId="{FD9FBABE-B3F8-4392-9713-CD7F12DA26F4}" type="pres">
      <dgm:prSet presAssocID="{B5D1562F-82FD-47EC-94C1-1CD98CCFE67E}" presName="parTrans" presStyleLbl="bgSibTrans2D1" presStyleIdx="2" presStyleCnt="6"/>
      <dgm:spPr/>
      <dgm:t>
        <a:bodyPr/>
        <a:lstStyle/>
        <a:p>
          <a:endParaRPr lang="en-US"/>
        </a:p>
      </dgm:t>
    </dgm:pt>
    <dgm:pt modelId="{1375F2D0-2F91-442D-A95B-A82767A18614}" type="pres">
      <dgm:prSet presAssocID="{BF0A6B3C-613D-4F30-ADCB-3395745E146A}" presName="node" presStyleLbl="node1" presStyleIdx="2" presStyleCnt="6">
        <dgm:presLayoutVars>
          <dgm:bulletEnabled val="1"/>
        </dgm:presLayoutVars>
      </dgm:prSet>
      <dgm:spPr/>
      <dgm:t>
        <a:bodyPr/>
        <a:lstStyle/>
        <a:p>
          <a:endParaRPr lang="en-US"/>
        </a:p>
      </dgm:t>
    </dgm:pt>
    <dgm:pt modelId="{33BADD6F-1958-47F8-BE81-93A7DFC13974}" type="pres">
      <dgm:prSet presAssocID="{E2F32624-E349-40E9-AEE4-C95F0F8D0865}" presName="parTrans" presStyleLbl="bgSibTrans2D1" presStyleIdx="3" presStyleCnt="6"/>
      <dgm:spPr/>
      <dgm:t>
        <a:bodyPr/>
        <a:lstStyle/>
        <a:p>
          <a:endParaRPr lang="en-US"/>
        </a:p>
      </dgm:t>
    </dgm:pt>
    <dgm:pt modelId="{FCEB326A-F1B1-4A18-9B20-73A82DAAC566}" type="pres">
      <dgm:prSet presAssocID="{6B1DAEF0-73D0-49D9-9590-AA20E8339A47}" presName="node" presStyleLbl="node1" presStyleIdx="3" presStyleCnt="6">
        <dgm:presLayoutVars>
          <dgm:bulletEnabled val="1"/>
        </dgm:presLayoutVars>
      </dgm:prSet>
      <dgm:spPr/>
      <dgm:t>
        <a:bodyPr/>
        <a:lstStyle/>
        <a:p>
          <a:endParaRPr lang="en-US"/>
        </a:p>
      </dgm:t>
    </dgm:pt>
    <dgm:pt modelId="{20A0E102-997D-410F-B922-569D80ED961B}" type="pres">
      <dgm:prSet presAssocID="{C396228C-A6ED-40E1-B8F3-71A62F8BF117}" presName="parTrans" presStyleLbl="bgSibTrans2D1" presStyleIdx="4" presStyleCnt="6"/>
      <dgm:spPr/>
      <dgm:t>
        <a:bodyPr/>
        <a:lstStyle/>
        <a:p>
          <a:endParaRPr lang="en-US"/>
        </a:p>
      </dgm:t>
    </dgm:pt>
    <dgm:pt modelId="{5BF1B7E4-448F-497A-8670-9A704A174F9E}" type="pres">
      <dgm:prSet presAssocID="{3305B42F-5512-4D0D-BFB8-6C14CDBC67B4}" presName="node" presStyleLbl="node1" presStyleIdx="4" presStyleCnt="6">
        <dgm:presLayoutVars>
          <dgm:bulletEnabled val="1"/>
        </dgm:presLayoutVars>
      </dgm:prSet>
      <dgm:spPr/>
      <dgm:t>
        <a:bodyPr/>
        <a:lstStyle/>
        <a:p>
          <a:endParaRPr lang="en-US"/>
        </a:p>
      </dgm:t>
    </dgm:pt>
    <dgm:pt modelId="{2C7C2255-F687-4080-BB87-86AB6A52416C}" type="pres">
      <dgm:prSet presAssocID="{9EF70062-CDF2-44FD-8BCB-788A8F7D4B97}" presName="parTrans" presStyleLbl="bgSibTrans2D1" presStyleIdx="5" presStyleCnt="6"/>
      <dgm:spPr/>
      <dgm:t>
        <a:bodyPr/>
        <a:lstStyle/>
        <a:p>
          <a:endParaRPr lang="en-US"/>
        </a:p>
      </dgm:t>
    </dgm:pt>
    <dgm:pt modelId="{C690EB93-EF84-4B18-BCEC-FD6D608D96D8}" type="pres">
      <dgm:prSet presAssocID="{8E837FBC-EEAC-4907-BD3D-498E7969FD53}" presName="node" presStyleLbl="node1" presStyleIdx="5" presStyleCnt="6">
        <dgm:presLayoutVars>
          <dgm:bulletEnabled val="1"/>
        </dgm:presLayoutVars>
      </dgm:prSet>
      <dgm:spPr/>
      <dgm:t>
        <a:bodyPr/>
        <a:lstStyle/>
        <a:p>
          <a:endParaRPr lang="en-US"/>
        </a:p>
      </dgm:t>
    </dgm:pt>
  </dgm:ptLst>
  <dgm:cxnLst>
    <dgm:cxn modelId="{BE00D2B2-1A58-4605-B0F7-1B682F0A70AF}" type="presOf" srcId="{97436D4C-2432-4319-B117-BBBE55BBAC3C}" destId="{FA111FDA-4CA2-413A-B0E0-9A1C254B4D5E}" srcOrd="0" destOrd="0" presId="urn:microsoft.com/office/officeart/2005/8/layout/radial4"/>
    <dgm:cxn modelId="{755A105E-A72E-4660-8A86-84F9189944EF}" type="presOf" srcId="{4317978C-7332-4E1C-B214-CC7FFC02E113}" destId="{D2F8622C-306C-47C7-BC95-B9B197279040}" srcOrd="0" destOrd="0" presId="urn:microsoft.com/office/officeart/2005/8/layout/radial4"/>
    <dgm:cxn modelId="{05D0072D-8F39-4206-B7E5-A255AF21888F}" type="presOf" srcId="{836CDC9C-85C5-4C02-83FD-DF6B7AEEA61D}" destId="{610641EF-6CA5-4ECA-9002-C29CFC680A0E}" srcOrd="0" destOrd="0" presId="urn:microsoft.com/office/officeart/2005/8/layout/radial4"/>
    <dgm:cxn modelId="{D4AFF724-6AA9-4D21-BF09-B71EDC158D27}" srcId="{65967D6D-784D-4117-9535-1E15121F3B5F}" destId="{97436D4C-2432-4319-B117-BBBE55BBAC3C}" srcOrd="0" destOrd="0" parTransId="{836CDC9C-85C5-4C02-83FD-DF6B7AEEA61D}" sibTransId="{5B034422-B136-4427-9E72-94D3C896A6C2}"/>
    <dgm:cxn modelId="{DF408B8B-2577-47F5-9439-9403FE5FC7C9}" srcId="{65967D6D-784D-4117-9535-1E15121F3B5F}" destId="{3305B42F-5512-4D0D-BFB8-6C14CDBC67B4}" srcOrd="4" destOrd="0" parTransId="{C396228C-A6ED-40E1-B8F3-71A62F8BF117}" sibTransId="{87189536-D867-4505-A786-4E9DDEB93E8D}"/>
    <dgm:cxn modelId="{5248B008-8493-4742-9AA3-07BB70FD2E60}" type="presOf" srcId="{C396228C-A6ED-40E1-B8F3-71A62F8BF117}" destId="{20A0E102-997D-410F-B922-569D80ED961B}" srcOrd="0" destOrd="0" presId="urn:microsoft.com/office/officeart/2005/8/layout/radial4"/>
    <dgm:cxn modelId="{EAFD1E50-ACDA-490A-98AF-AA3AA0CF818D}" type="presOf" srcId="{BC97F6E4-DF92-4EEE-B20D-1AE443E44DD1}" destId="{17B30A52-BE6E-42A8-875B-FDD72F31A2AD}" srcOrd="0" destOrd="0" presId="urn:microsoft.com/office/officeart/2005/8/layout/radial4"/>
    <dgm:cxn modelId="{DB278929-75D4-4A40-9F77-FE154CE5E52A}" srcId="{BC97F6E4-DF92-4EEE-B20D-1AE443E44DD1}" destId="{65967D6D-784D-4117-9535-1E15121F3B5F}" srcOrd="0" destOrd="0" parTransId="{E9002EBA-42CE-461E-9C36-35E53FB81B75}" sibTransId="{64FC7B55-B208-4210-B03F-8F91D8330EA5}"/>
    <dgm:cxn modelId="{CC448FA3-6422-4C5F-9C8C-48B79C047588}" srcId="{65967D6D-784D-4117-9535-1E15121F3B5F}" destId="{6B1DAEF0-73D0-49D9-9590-AA20E8339A47}" srcOrd="3" destOrd="0" parTransId="{E2F32624-E349-40E9-AEE4-C95F0F8D0865}" sibTransId="{B24BCA18-93BF-4AB6-BDA6-26790DBE0DAD}"/>
    <dgm:cxn modelId="{8B69F0F9-999F-4336-A577-2B1D2BE1BBBC}" type="presOf" srcId="{D80E17CD-55C1-4B10-9372-32ED0382CF2D}" destId="{7E6A6825-EF72-41FC-83A1-1721BE8CE0D7}" srcOrd="0" destOrd="0" presId="urn:microsoft.com/office/officeart/2005/8/layout/radial4"/>
    <dgm:cxn modelId="{4330FDE6-3E15-4046-B928-D0382B6F3289}" type="presOf" srcId="{3305B42F-5512-4D0D-BFB8-6C14CDBC67B4}" destId="{5BF1B7E4-448F-497A-8670-9A704A174F9E}" srcOrd="0" destOrd="0" presId="urn:microsoft.com/office/officeart/2005/8/layout/radial4"/>
    <dgm:cxn modelId="{10E854FE-D177-44DD-9CC0-10F0684FD1F9}" type="presOf" srcId="{E2F32624-E349-40E9-AEE4-C95F0F8D0865}" destId="{33BADD6F-1958-47F8-BE81-93A7DFC13974}" srcOrd="0" destOrd="0" presId="urn:microsoft.com/office/officeart/2005/8/layout/radial4"/>
    <dgm:cxn modelId="{43F02BA2-3CD5-4204-BFD3-8703C8C315E0}" type="presOf" srcId="{8E837FBC-EEAC-4907-BD3D-498E7969FD53}" destId="{C690EB93-EF84-4B18-BCEC-FD6D608D96D8}" srcOrd="0" destOrd="0" presId="urn:microsoft.com/office/officeart/2005/8/layout/radial4"/>
    <dgm:cxn modelId="{407DDDB4-9F86-4E77-B48E-0CD85201EF03}" type="presOf" srcId="{65967D6D-784D-4117-9535-1E15121F3B5F}" destId="{8E6A84AD-DC2B-46A9-90D8-620253FDCBB8}" srcOrd="0" destOrd="0" presId="urn:microsoft.com/office/officeart/2005/8/layout/radial4"/>
    <dgm:cxn modelId="{1F8B6B6C-9434-4D42-BAB3-C6EB9165B6FD}" type="presOf" srcId="{B5D1562F-82FD-47EC-94C1-1CD98CCFE67E}" destId="{FD9FBABE-B3F8-4392-9713-CD7F12DA26F4}" srcOrd="0" destOrd="0" presId="urn:microsoft.com/office/officeart/2005/8/layout/radial4"/>
    <dgm:cxn modelId="{3B4E064A-D8A4-4A8F-93FD-08C57B7E590D}" srcId="{65967D6D-784D-4117-9535-1E15121F3B5F}" destId="{8E837FBC-EEAC-4907-BD3D-498E7969FD53}" srcOrd="5" destOrd="0" parTransId="{9EF70062-CDF2-44FD-8BCB-788A8F7D4B97}" sibTransId="{214774AB-55C8-41F7-81F1-986902F63D53}"/>
    <dgm:cxn modelId="{74449601-9A72-4413-AED9-36FD6DC8E0D5}" type="presOf" srcId="{9EF70062-CDF2-44FD-8BCB-788A8F7D4B97}" destId="{2C7C2255-F687-4080-BB87-86AB6A52416C}" srcOrd="0" destOrd="0" presId="urn:microsoft.com/office/officeart/2005/8/layout/radial4"/>
    <dgm:cxn modelId="{2C5EC4E8-FA8D-4513-BA54-79FC023721D1}" srcId="{65967D6D-784D-4117-9535-1E15121F3B5F}" destId="{BF0A6B3C-613D-4F30-ADCB-3395745E146A}" srcOrd="2" destOrd="0" parTransId="{B5D1562F-82FD-47EC-94C1-1CD98CCFE67E}" sibTransId="{473B0DD8-4474-4223-90BC-D3F514A2628B}"/>
    <dgm:cxn modelId="{41D72676-28C5-487C-8725-29DE1436A6B8}" srcId="{65967D6D-784D-4117-9535-1E15121F3B5F}" destId="{4317978C-7332-4E1C-B214-CC7FFC02E113}" srcOrd="1" destOrd="0" parTransId="{D80E17CD-55C1-4B10-9372-32ED0382CF2D}" sibTransId="{2D239B39-8C08-4264-BF5C-6F1D7F9943DD}"/>
    <dgm:cxn modelId="{E7762112-87FB-4724-BA94-7F89192A3F6F}" type="presOf" srcId="{BF0A6B3C-613D-4F30-ADCB-3395745E146A}" destId="{1375F2D0-2F91-442D-A95B-A82767A18614}" srcOrd="0" destOrd="0" presId="urn:microsoft.com/office/officeart/2005/8/layout/radial4"/>
    <dgm:cxn modelId="{FAC86AA2-C1D8-45DD-AB3D-B46BAF37ADF3}" type="presOf" srcId="{6B1DAEF0-73D0-49D9-9590-AA20E8339A47}" destId="{FCEB326A-F1B1-4A18-9B20-73A82DAAC566}" srcOrd="0" destOrd="0" presId="urn:microsoft.com/office/officeart/2005/8/layout/radial4"/>
    <dgm:cxn modelId="{4F45E25A-DBF0-4AC3-818A-D5F9E147EE57}" type="presParOf" srcId="{17B30A52-BE6E-42A8-875B-FDD72F31A2AD}" destId="{8E6A84AD-DC2B-46A9-90D8-620253FDCBB8}" srcOrd="0" destOrd="0" presId="urn:microsoft.com/office/officeart/2005/8/layout/radial4"/>
    <dgm:cxn modelId="{91228704-5197-4060-B735-D693E74B7C29}" type="presParOf" srcId="{17B30A52-BE6E-42A8-875B-FDD72F31A2AD}" destId="{610641EF-6CA5-4ECA-9002-C29CFC680A0E}" srcOrd="1" destOrd="0" presId="urn:microsoft.com/office/officeart/2005/8/layout/radial4"/>
    <dgm:cxn modelId="{1409FE04-7F17-47B2-B2E3-4AF2613F68F1}" type="presParOf" srcId="{17B30A52-BE6E-42A8-875B-FDD72F31A2AD}" destId="{FA111FDA-4CA2-413A-B0E0-9A1C254B4D5E}" srcOrd="2" destOrd="0" presId="urn:microsoft.com/office/officeart/2005/8/layout/radial4"/>
    <dgm:cxn modelId="{70A4214D-CF7E-4511-AB3E-E3BC98220C43}" type="presParOf" srcId="{17B30A52-BE6E-42A8-875B-FDD72F31A2AD}" destId="{7E6A6825-EF72-41FC-83A1-1721BE8CE0D7}" srcOrd="3" destOrd="0" presId="urn:microsoft.com/office/officeart/2005/8/layout/radial4"/>
    <dgm:cxn modelId="{C5AD1EAF-BD7E-4277-B307-EF5017CBE418}" type="presParOf" srcId="{17B30A52-BE6E-42A8-875B-FDD72F31A2AD}" destId="{D2F8622C-306C-47C7-BC95-B9B197279040}" srcOrd="4" destOrd="0" presId="urn:microsoft.com/office/officeart/2005/8/layout/radial4"/>
    <dgm:cxn modelId="{2548A754-C69C-45B3-BC53-A8810FF9AB2D}" type="presParOf" srcId="{17B30A52-BE6E-42A8-875B-FDD72F31A2AD}" destId="{FD9FBABE-B3F8-4392-9713-CD7F12DA26F4}" srcOrd="5" destOrd="0" presId="urn:microsoft.com/office/officeart/2005/8/layout/radial4"/>
    <dgm:cxn modelId="{9C107626-DAEB-4598-8AA1-80F1CBCCB666}" type="presParOf" srcId="{17B30A52-BE6E-42A8-875B-FDD72F31A2AD}" destId="{1375F2D0-2F91-442D-A95B-A82767A18614}" srcOrd="6" destOrd="0" presId="urn:microsoft.com/office/officeart/2005/8/layout/radial4"/>
    <dgm:cxn modelId="{7210BC94-B906-4BBC-95B3-92852A72483E}" type="presParOf" srcId="{17B30A52-BE6E-42A8-875B-FDD72F31A2AD}" destId="{33BADD6F-1958-47F8-BE81-93A7DFC13974}" srcOrd="7" destOrd="0" presId="urn:microsoft.com/office/officeart/2005/8/layout/radial4"/>
    <dgm:cxn modelId="{381578BE-FFE8-447B-9DF5-63F7F1070646}" type="presParOf" srcId="{17B30A52-BE6E-42A8-875B-FDD72F31A2AD}" destId="{FCEB326A-F1B1-4A18-9B20-73A82DAAC566}" srcOrd="8" destOrd="0" presId="urn:microsoft.com/office/officeart/2005/8/layout/radial4"/>
    <dgm:cxn modelId="{3CCBC7EF-3325-4B19-A90D-306141C80E99}" type="presParOf" srcId="{17B30A52-BE6E-42A8-875B-FDD72F31A2AD}" destId="{20A0E102-997D-410F-B922-569D80ED961B}" srcOrd="9" destOrd="0" presId="urn:microsoft.com/office/officeart/2005/8/layout/radial4"/>
    <dgm:cxn modelId="{67FEAA3D-16C6-4A25-8BA2-A3492993A2B0}" type="presParOf" srcId="{17B30A52-BE6E-42A8-875B-FDD72F31A2AD}" destId="{5BF1B7E4-448F-497A-8670-9A704A174F9E}" srcOrd="10" destOrd="0" presId="urn:microsoft.com/office/officeart/2005/8/layout/radial4"/>
    <dgm:cxn modelId="{5A3818CB-823B-4D16-A773-83FA4A7A6A84}" type="presParOf" srcId="{17B30A52-BE6E-42A8-875B-FDD72F31A2AD}" destId="{2C7C2255-F687-4080-BB87-86AB6A52416C}" srcOrd="11" destOrd="0" presId="urn:microsoft.com/office/officeart/2005/8/layout/radial4"/>
    <dgm:cxn modelId="{AD65695B-9323-40F0-BB00-865189F50378}" type="presParOf" srcId="{17B30A52-BE6E-42A8-875B-FDD72F31A2AD}" destId="{C690EB93-EF84-4B18-BCEC-FD6D608D96D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368257-5BE7-4EE7-B517-C86E564F090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F9B8D87-A5FD-4DA1-9654-18E6FEDEBA67}">
      <dgm:prSet/>
      <dgm:spPr/>
      <dgm:t>
        <a:bodyPr/>
        <a:lstStyle/>
        <a:p>
          <a:r>
            <a:rPr lang="en-US"/>
            <a:t>Membership </a:t>
          </a:r>
        </a:p>
      </dgm:t>
    </dgm:pt>
    <dgm:pt modelId="{B4939F10-ED64-4375-8935-EDCD4161BD26}" type="parTrans" cxnId="{90C7CB51-3FC5-4890-93BA-7A0310C38203}">
      <dgm:prSet/>
      <dgm:spPr/>
      <dgm:t>
        <a:bodyPr/>
        <a:lstStyle/>
        <a:p>
          <a:endParaRPr lang="en-US"/>
        </a:p>
      </dgm:t>
    </dgm:pt>
    <dgm:pt modelId="{1434AE26-A623-4301-AA44-C4847247A1D4}" type="sibTrans" cxnId="{90C7CB51-3FC5-4890-93BA-7A0310C38203}">
      <dgm:prSet/>
      <dgm:spPr/>
      <dgm:t>
        <a:bodyPr/>
        <a:lstStyle/>
        <a:p>
          <a:endParaRPr lang="en-US"/>
        </a:p>
      </dgm:t>
    </dgm:pt>
    <dgm:pt modelId="{23F8EDE6-37A5-40C6-9664-7CC620985441}">
      <dgm:prSet/>
      <dgm:spPr/>
      <dgm:t>
        <a:bodyPr/>
        <a:lstStyle/>
        <a:p>
          <a:r>
            <a:rPr lang="en-US"/>
            <a:t>Diploma and other Qualification in IF</a:t>
          </a:r>
        </a:p>
      </dgm:t>
    </dgm:pt>
    <dgm:pt modelId="{E70E6B1A-4BAE-4C37-9020-BA113B1A13C6}" type="parTrans" cxnId="{36D4180E-5CF4-4D66-B03F-6DED773CE823}">
      <dgm:prSet/>
      <dgm:spPr/>
      <dgm:t>
        <a:bodyPr/>
        <a:lstStyle/>
        <a:p>
          <a:endParaRPr lang="en-US"/>
        </a:p>
      </dgm:t>
    </dgm:pt>
    <dgm:pt modelId="{F7200FE1-EAA5-4E44-9E0D-DF714858EB83}" type="sibTrans" cxnId="{36D4180E-5CF4-4D66-B03F-6DED773CE823}">
      <dgm:prSet/>
      <dgm:spPr/>
      <dgm:t>
        <a:bodyPr/>
        <a:lstStyle/>
        <a:p>
          <a:endParaRPr lang="en-US"/>
        </a:p>
      </dgm:t>
    </dgm:pt>
    <dgm:pt modelId="{363BB6E8-6BA6-4715-B893-7228E071DED1}">
      <dgm:prSet/>
      <dgm:spPr/>
      <dgm:t>
        <a:bodyPr/>
        <a:lstStyle/>
        <a:p>
          <a:r>
            <a:rPr lang="en-US"/>
            <a:t>With Baechelors in Islamic Finance </a:t>
          </a:r>
        </a:p>
      </dgm:t>
    </dgm:pt>
    <dgm:pt modelId="{8840588C-3346-48FE-B4CD-CD5B80202DF7}" type="parTrans" cxnId="{DDBACD23-447B-4C31-AAEC-5BF5A2C3D4AC}">
      <dgm:prSet/>
      <dgm:spPr/>
      <dgm:t>
        <a:bodyPr/>
        <a:lstStyle/>
        <a:p>
          <a:endParaRPr lang="en-US"/>
        </a:p>
      </dgm:t>
    </dgm:pt>
    <dgm:pt modelId="{726B407F-91BC-4E97-9231-75DC4687389A}" type="sibTrans" cxnId="{DDBACD23-447B-4C31-AAEC-5BF5A2C3D4AC}">
      <dgm:prSet/>
      <dgm:spPr/>
      <dgm:t>
        <a:bodyPr/>
        <a:lstStyle/>
        <a:p>
          <a:endParaRPr lang="en-US"/>
        </a:p>
      </dgm:t>
    </dgm:pt>
    <dgm:pt modelId="{101F70B4-437B-47A2-8563-7904FA391C4A}">
      <dgm:prSet/>
      <dgm:spPr/>
      <dgm:t>
        <a:bodyPr/>
        <a:lstStyle/>
        <a:p>
          <a:r>
            <a:rPr lang="en-US"/>
            <a:t>With Masters or Studying Masters Degree in Islamic Finance</a:t>
          </a:r>
        </a:p>
      </dgm:t>
    </dgm:pt>
    <dgm:pt modelId="{4678C522-F7A0-47B0-BA19-AE3AC6AB0D73}" type="parTrans" cxnId="{891DE6DB-F305-4719-BD42-0D70CF9F7353}">
      <dgm:prSet/>
      <dgm:spPr/>
      <dgm:t>
        <a:bodyPr/>
        <a:lstStyle/>
        <a:p>
          <a:endParaRPr lang="en-US"/>
        </a:p>
      </dgm:t>
    </dgm:pt>
    <dgm:pt modelId="{D23EABE0-20C7-4209-837F-4D2F9AE35306}" type="sibTrans" cxnId="{891DE6DB-F305-4719-BD42-0D70CF9F7353}">
      <dgm:prSet/>
      <dgm:spPr/>
      <dgm:t>
        <a:bodyPr/>
        <a:lstStyle/>
        <a:p>
          <a:endParaRPr lang="en-US"/>
        </a:p>
      </dgm:t>
    </dgm:pt>
    <dgm:pt modelId="{BB333E57-687D-43DE-801D-569FA438EAD1}">
      <dgm:prSet/>
      <dgm:spPr/>
      <dgm:t>
        <a:bodyPr/>
        <a:lstStyle/>
        <a:p>
          <a:r>
            <a:rPr lang="en-US"/>
            <a:t>With PhD or Currently Studying PhD in IF</a:t>
          </a:r>
        </a:p>
      </dgm:t>
    </dgm:pt>
    <dgm:pt modelId="{7F8E3CB8-44FD-4BD4-857E-A98DBB51A351}" type="parTrans" cxnId="{990E5D75-D5B6-4C2A-8542-712CF58AF404}">
      <dgm:prSet/>
      <dgm:spPr/>
      <dgm:t>
        <a:bodyPr/>
        <a:lstStyle/>
        <a:p>
          <a:endParaRPr lang="en-US"/>
        </a:p>
      </dgm:t>
    </dgm:pt>
    <dgm:pt modelId="{08BD9C8E-FA48-439A-851F-4ACDF702DB1E}" type="sibTrans" cxnId="{990E5D75-D5B6-4C2A-8542-712CF58AF404}">
      <dgm:prSet/>
      <dgm:spPr/>
      <dgm:t>
        <a:bodyPr/>
        <a:lstStyle/>
        <a:p>
          <a:endParaRPr lang="en-US"/>
        </a:p>
      </dgm:t>
    </dgm:pt>
    <dgm:pt modelId="{48F430C8-AE3F-4569-91A1-259187BBECB2}" type="pres">
      <dgm:prSet presAssocID="{E1368257-5BE7-4EE7-B517-C86E564F0908}" presName="linearFlow" presStyleCnt="0">
        <dgm:presLayoutVars>
          <dgm:dir/>
          <dgm:resizeHandles val="exact"/>
        </dgm:presLayoutVars>
      </dgm:prSet>
      <dgm:spPr/>
      <dgm:t>
        <a:bodyPr/>
        <a:lstStyle/>
        <a:p>
          <a:endParaRPr lang="en-US"/>
        </a:p>
      </dgm:t>
    </dgm:pt>
    <dgm:pt modelId="{82D4418A-570A-4ED7-8BF8-2B6A066D58E8}" type="pres">
      <dgm:prSet presAssocID="{5F9B8D87-A5FD-4DA1-9654-18E6FEDEBA67}" presName="composite" presStyleCnt="0"/>
      <dgm:spPr/>
    </dgm:pt>
    <dgm:pt modelId="{DD3525E4-3E76-4131-9922-D1A5AC2AA269}" type="pres">
      <dgm:prSet presAssocID="{5F9B8D87-A5FD-4DA1-9654-18E6FEDEBA67}"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7F2138DB-3589-46FA-971A-636A9BE7E40F}" type="pres">
      <dgm:prSet presAssocID="{5F9B8D87-A5FD-4DA1-9654-18E6FEDEBA67}" presName="txShp" presStyleLbl="node1" presStyleIdx="0" presStyleCnt="5">
        <dgm:presLayoutVars>
          <dgm:bulletEnabled val="1"/>
        </dgm:presLayoutVars>
      </dgm:prSet>
      <dgm:spPr/>
      <dgm:t>
        <a:bodyPr/>
        <a:lstStyle/>
        <a:p>
          <a:endParaRPr lang="en-US"/>
        </a:p>
      </dgm:t>
    </dgm:pt>
    <dgm:pt modelId="{ED3A36A1-7266-4DE9-8FEB-90FBEDF97BF9}" type="pres">
      <dgm:prSet presAssocID="{1434AE26-A623-4301-AA44-C4847247A1D4}" presName="spacing" presStyleCnt="0"/>
      <dgm:spPr/>
    </dgm:pt>
    <dgm:pt modelId="{559986F5-72D1-4382-BD93-E607A4CB1EE1}" type="pres">
      <dgm:prSet presAssocID="{23F8EDE6-37A5-40C6-9664-7CC620985441}" presName="composite" presStyleCnt="0"/>
      <dgm:spPr/>
    </dgm:pt>
    <dgm:pt modelId="{CBF7BA2B-0EDB-4953-9E28-56992FC81A32}" type="pres">
      <dgm:prSet presAssocID="{23F8EDE6-37A5-40C6-9664-7CC620985441}"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F28B760E-56F9-4FF3-8D1B-61D7D778B3A8}" type="pres">
      <dgm:prSet presAssocID="{23F8EDE6-37A5-40C6-9664-7CC620985441}" presName="txShp" presStyleLbl="node1" presStyleIdx="1" presStyleCnt="5">
        <dgm:presLayoutVars>
          <dgm:bulletEnabled val="1"/>
        </dgm:presLayoutVars>
      </dgm:prSet>
      <dgm:spPr/>
      <dgm:t>
        <a:bodyPr/>
        <a:lstStyle/>
        <a:p>
          <a:endParaRPr lang="en-US"/>
        </a:p>
      </dgm:t>
    </dgm:pt>
    <dgm:pt modelId="{6F19F9CC-0103-41C0-AB5C-2D464009BBFD}" type="pres">
      <dgm:prSet presAssocID="{F7200FE1-EAA5-4E44-9E0D-DF714858EB83}" presName="spacing" presStyleCnt="0"/>
      <dgm:spPr/>
    </dgm:pt>
    <dgm:pt modelId="{494E8E36-473D-427A-B222-A3DC5CE56B41}" type="pres">
      <dgm:prSet presAssocID="{363BB6E8-6BA6-4715-B893-7228E071DED1}" presName="composite" presStyleCnt="0"/>
      <dgm:spPr/>
    </dgm:pt>
    <dgm:pt modelId="{10D5493B-188F-43E1-B9A3-DEAE72BE0813}" type="pres">
      <dgm:prSet presAssocID="{363BB6E8-6BA6-4715-B893-7228E071DED1}"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C98DEFF9-0A4D-401F-9FBB-7DB849AADCD6}" type="pres">
      <dgm:prSet presAssocID="{363BB6E8-6BA6-4715-B893-7228E071DED1}" presName="txShp" presStyleLbl="node1" presStyleIdx="2" presStyleCnt="5">
        <dgm:presLayoutVars>
          <dgm:bulletEnabled val="1"/>
        </dgm:presLayoutVars>
      </dgm:prSet>
      <dgm:spPr/>
      <dgm:t>
        <a:bodyPr/>
        <a:lstStyle/>
        <a:p>
          <a:endParaRPr lang="en-US"/>
        </a:p>
      </dgm:t>
    </dgm:pt>
    <dgm:pt modelId="{3C45CF3B-30DB-4511-BCE4-82510EC22A8D}" type="pres">
      <dgm:prSet presAssocID="{726B407F-91BC-4E97-9231-75DC4687389A}" presName="spacing" presStyleCnt="0"/>
      <dgm:spPr/>
    </dgm:pt>
    <dgm:pt modelId="{9D5B4CA7-4C1A-46C9-B80C-D4B5311FE759}" type="pres">
      <dgm:prSet presAssocID="{101F70B4-437B-47A2-8563-7904FA391C4A}" presName="composite" presStyleCnt="0"/>
      <dgm:spPr/>
    </dgm:pt>
    <dgm:pt modelId="{E307DC7C-CF11-4AD1-B279-9B4FBF7F8EEA}" type="pres">
      <dgm:prSet presAssocID="{101F70B4-437B-47A2-8563-7904FA391C4A}"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50214537-F5A6-4127-A083-21F837026BC7}" type="pres">
      <dgm:prSet presAssocID="{101F70B4-437B-47A2-8563-7904FA391C4A}" presName="txShp" presStyleLbl="node1" presStyleIdx="3" presStyleCnt="5">
        <dgm:presLayoutVars>
          <dgm:bulletEnabled val="1"/>
        </dgm:presLayoutVars>
      </dgm:prSet>
      <dgm:spPr/>
      <dgm:t>
        <a:bodyPr/>
        <a:lstStyle/>
        <a:p>
          <a:endParaRPr lang="en-US"/>
        </a:p>
      </dgm:t>
    </dgm:pt>
    <dgm:pt modelId="{F4C71DD1-DDA3-4B30-B96F-7CB3AEF3B295}" type="pres">
      <dgm:prSet presAssocID="{D23EABE0-20C7-4209-837F-4D2F9AE35306}" presName="spacing" presStyleCnt="0"/>
      <dgm:spPr/>
    </dgm:pt>
    <dgm:pt modelId="{738886BF-9594-407C-93E0-BB09B7239A73}" type="pres">
      <dgm:prSet presAssocID="{BB333E57-687D-43DE-801D-569FA438EAD1}" presName="composite" presStyleCnt="0"/>
      <dgm:spPr/>
    </dgm:pt>
    <dgm:pt modelId="{71A582C8-0452-4B3A-857B-53ABB4C7F5B3}" type="pres">
      <dgm:prSet presAssocID="{BB333E57-687D-43DE-801D-569FA438EAD1}"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2FAE294A-57CA-40CD-BD59-017C167883C2}" type="pres">
      <dgm:prSet presAssocID="{BB333E57-687D-43DE-801D-569FA438EAD1}" presName="txShp" presStyleLbl="node1" presStyleIdx="4" presStyleCnt="5">
        <dgm:presLayoutVars>
          <dgm:bulletEnabled val="1"/>
        </dgm:presLayoutVars>
      </dgm:prSet>
      <dgm:spPr/>
      <dgm:t>
        <a:bodyPr/>
        <a:lstStyle/>
        <a:p>
          <a:endParaRPr lang="en-US"/>
        </a:p>
      </dgm:t>
    </dgm:pt>
  </dgm:ptLst>
  <dgm:cxnLst>
    <dgm:cxn modelId="{A08544CA-CADA-4EC7-829C-11223ED4A84D}" type="presOf" srcId="{BB333E57-687D-43DE-801D-569FA438EAD1}" destId="{2FAE294A-57CA-40CD-BD59-017C167883C2}" srcOrd="0" destOrd="0" presId="urn:microsoft.com/office/officeart/2005/8/layout/vList3"/>
    <dgm:cxn modelId="{90C7CB51-3FC5-4890-93BA-7A0310C38203}" srcId="{E1368257-5BE7-4EE7-B517-C86E564F0908}" destId="{5F9B8D87-A5FD-4DA1-9654-18E6FEDEBA67}" srcOrd="0" destOrd="0" parTransId="{B4939F10-ED64-4375-8935-EDCD4161BD26}" sibTransId="{1434AE26-A623-4301-AA44-C4847247A1D4}"/>
    <dgm:cxn modelId="{5B1CE282-5A36-4A8C-84FA-A0D784E8AA44}" type="presOf" srcId="{101F70B4-437B-47A2-8563-7904FA391C4A}" destId="{50214537-F5A6-4127-A083-21F837026BC7}" srcOrd="0" destOrd="0" presId="urn:microsoft.com/office/officeart/2005/8/layout/vList3"/>
    <dgm:cxn modelId="{990E5D75-D5B6-4C2A-8542-712CF58AF404}" srcId="{E1368257-5BE7-4EE7-B517-C86E564F0908}" destId="{BB333E57-687D-43DE-801D-569FA438EAD1}" srcOrd="4" destOrd="0" parTransId="{7F8E3CB8-44FD-4BD4-857E-A98DBB51A351}" sibTransId="{08BD9C8E-FA48-439A-851F-4ACDF702DB1E}"/>
    <dgm:cxn modelId="{FE908711-C72E-410E-ABA0-DD660AD90C11}" type="presOf" srcId="{23F8EDE6-37A5-40C6-9664-7CC620985441}" destId="{F28B760E-56F9-4FF3-8D1B-61D7D778B3A8}" srcOrd="0" destOrd="0" presId="urn:microsoft.com/office/officeart/2005/8/layout/vList3"/>
    <dgm:cxn modelId="{4135ACEC-C63E-4104-AFC9-6B9F26661D11}" type="presOf" srcId="{5F9B8D87-A5FD-4DA1-9654-18E6FEDEBA67}" destId="{7F2138DB-3589-46FA-971A-636A9BE7E40F}" srcOrd="0" destOrd="0" presId="urn:microsoft.com/office/officeart/2005/8/layout/vList3"/>
    <dgm:cxn modelId="{DDBACD23-447B-4C31-AAEC-5BF5A2C3D4AC}" srcId="{E1368257-5BE7-4EE7-B517-C86E564F0908}" destId="{363BB6E8-6BA6-4715-B893-7228E071DED1}" srcOrd="2" destOrd="0" parTransId="{8840588C-3346-48FE-B4CD-CD5B80202DF7}" sibTransId="{726B407F-91BC-4E97-9231-75DC4687389A}"/>
    <dgm:cxn modelId="{891DE6DB-F305-4719-BD42-0D70CF9F7353}" srcId="{E1368257-5BE7-4EE7-B517-C86E564F0908}" destId="{101F70B4-437B-47A2-8563-7904FA391C4A}" srcOrd="3" destOrd="0" parTransId="{4678C522-F7A0-47B0-BA19-AE3AC6AB0D73}" sibTransId="{D23EABE0-20C7-4209-837F-4D2F9AE35306}"/>
    <dgm:cxn modelId="{95B69362-0249-4768-B0D1-21158631439F}" type="presOf" srcId="{363BB6E8-6BA6-4715-B893-7228E071DED1}" destId="{C98DEFF9-0A4D-401F-9FBB-7DB849AADCD6}" srcOrd="0" destOrd="0" presId="urn:microsoft.com/office/officeart/2005/8/layout/vList3"/>
    <dgm:cxn modelId="{057C7647-9DD3-41C2-BCD6-5C73226F8057}" type="presOf" srcId="{E1368257-5BE7-4EE7-B517-C86E564F0908}" destId="{48F430C8-AE3F-4569-91A1-259187BBECB2}" srcOrd="0" destOrd="0" presId="urn:microsoft.com/office/officeart/2005/8/layout/vList3"/>
    <dgm:cxn modelId="{36D4180E-5CF4-4D66-B03F-6DED773CE823}" srcId="{E1368257-5BE7-4EE7-B517-C86E564F0908}" destId="{23F8EDE6-37A5-40C6-9664-7CC620985441}" srcOrd="1" destOrd="0" parTransId="{E70E6B1A-4BAE-4C37-9020-BA113B1A13C6}" sibTransId="{F7200FE1-EAA5-4E44-9E0D-DF714858EB83}"/>
    <dgm:cxn modelId="{02D468CA-3F37-4814-9776-C9D058E5B792}" type="presParOf" srcId="{48F430C8-AE3F-4569-91A1-259187BBECB2}" destId="{82D4418A-570A-4ED7-8BF8-2B6A066D58E8}" srcOrd="0" destOrd="0" presId="urn:microsoft.com/office/officeart/2005/8/layout/vList3"/>
    <dgm:cxn modelId="{F985AA31-5DC1-46B0-A22A-6A3650592D6A}" type="presParOf" srcId="{82D4418A-570A-4ED7-8BF8-2B6A066D58E8}" destId="{DD3525E4-3E76-4131-9922-D1A5AC2AA269}" srcOrd="0" destOrd="0" presId="urn:microsoft.com/office/officeart/2005/8/layout/vList3"/>
    <dgm:cxn modelId="{2C8E69AB-308A-4B58-A16B-BE57ADA98AC1}" type="presParOf" srcId="{82D4418A-570A-4ED7-8BF8-2B6A066D58E8}" destId="{7F2138DB-3589-46FA-971A-636A9BE7E40F}" srcOrd="1" destOrd="0" presId="urn:microsoft.com/office/officeart/2005/8/layout/vList3"/>
    <dgm:cxn modelId="{D12EFC67-3650-4B4A-ADED-1CC0DDF800C0}" type="presParOf" srcId="{48F430C8-AE3F-4569-91A1-259187BBECB2}" destId="{ED3A36A1-7266-4DE9-8FEB-90FBEDF97BF9}" srcOrd="1" destOrd="0" presId="urn:microsoft.com/office/officeart/2005/8/layout/vList3"/>
    <dgm:cxn modelId="{A8B12804-E007-431F-9F0A-177D4B6225D3}" type="presParOf" srcId="{48F430C8-AE3F-4569-91A1-259187BBECB2}" destId="{559986F5-72D1-4382-BD93-E607A4CB1EE1}" srcOrd="2" destOrd="0" presId="urn:microsoft.com/office/officeart/2005/8/layout/vList3"/>
    <dgm:cxn modelId="{8F2CAEFE-E849-4785-B092-6D6385EDAD08}" type="presParOf" srcId="{559986F5-72D1-4382-BD93-E607A4CB1EE1}" destId="{CBF7BA2B-0EDB-4953-9E28-56992FC81A32}" srcOrd="0" destOrd="0" presId="urn:microsoft.com/office/officeart/2005/8/layout/vList3"/>
    <dgm:cxn modelId="{123387DF-4CA2-4028-9742-A0D588CCD2BA}" type="presParOf" srcId="{559986F5-72D1-4382-BD93-E607A4CB1EE1}" destId="{F28B760E-56F9-4FF3-8D1B-61D7D778B3A8}" srcOrd="1" destOrd="0" presId="urn:microsoft.com/office/officeart/2005/8/layout/vList3"/>
    <dgm:cxn modelId="{61B453BD-0202-4BE6-9D92-203A8EA6BA68}" type="presParOf" srcId="{48F430C8-AE3F-4569-91A1-259187BBECB2}" destId="{6F19F9CC-0103-41C0-AB5C-2D464009BBFD}" srcOrd="3" destOrd="0" presId="urn:microsoft.com/office/officeart/2005/8/layout/vList3"/>
    <dgm:cxn modelId="{75A503AD-AE69-4B28-9D7D-C4D61D8A6BB3}" type="presParOf" srcId="{48F430C8-AE3F-4569-91A1-259187BBECB2}" destId="{494E8E36-473D-427A-B222-A3DC5CE56B41}" srcOrd="4" destOrd="0" presId="urn:microsoft.com/office/officeart/2005/8/layout/vList3"/>
    <dgm:cxn modelId="{4782B47B-7BF7-4A29-8C53-3F55F96F0F54}" type="presParOf" srcId="{494E8E36-473D-427A-B222-A3DC5CE56B41}" destId="{10D5493B-188F-43E1-B9A3-DEAE72BE0813}" srcOrd="0" destOrd="0" presId="urn:microsoft.com/office/officeart/2005/8/layout/vList3"/>
    <dgm:cxn modelId="{888E78E4-4FCE-4BCD-B8BB-41526577C3CB}" type="presParOf" srcId="{494E8E36-473D-427A-B222-A3DC5CE56B41}" destId="{C98DEFF9-0A4D-401F-9FBB-7DB849AADCD6}" srcOrd="1" destOrd="0" presId="urn:microsoft.com/office/officeart/2005/8/layout/vList3"/>
    <dgm:cxn modelId="{F0221E25-D879-4B1E-B7C6-09969F3B4554}" type="presParOf" srcId="{48F430C8-AE3F-4569-91A1-259187BBECB2}" destId="{3C45CF3B-30DB-4511-BCE4-82510EC22A8D}" srcOrd="5" destOrd="0" presId="urn:microsoft.com/office/officeart/2005/8/layout/vList3"/>
    <dgm:cxn modelId="{234155C5-6531-4970-919D-60893C285AB9}" type="presParOf" srcId="{48F430C8-AE3F-4569-91A1-259187BBECB2}" destId="{9D5B4CA7-4C1A-46C9-B80C-D4B5311FE759}" srcOrd="6" destOrd="0" presId="urn:microsoft.com/office/officeart/2005/8/layout/vList3"/>
    <dgm:cxn modelId="{FED002CE-393C-427C-9F7E-C83F42EC7167}" type="presParOf" srcId="{9D5B4CA7-4C1A-46C9-B80C-D4B5311FE759}" destId="{E307DC7C-CF11-4AD1-B279-9B4FBF7F8EEA}" srcOrd="0" destOrd="0" presId="urn:microsoft.com/office/officeart/2005/8/layout/vList3"/>
    <dgm:cxn modelId="{510CD2C6-34D2-4768-9D93-B23EE0BD82C3}" type="presParOf" srcId="{9D5B4CA7-4C1A-46C9-B80C-D4B5311FE759}" destId="{50214537-F5A6-4127-A083-21F837026BC7}" srcOrd="1" destOrd="0" presId="urn:microsoft.com/office/officeart/2005/8/layout/vList3"/>
    <dgm:cxn modelId="{D1CA8DAD-5F10-47C7-A284-5559140D7451}" type="presParOf" srcId="{48F430C8-AE3F-4569-91A1-259187BBECB2}" destId="{F4C71DD1-DDA3-4B30-B96F-7CB3AEF3B295}" srcOrd="7" destOrd="0" presId="urn:microsoft.com/office/officeart/2005/8/layout/vList3"/>
    <dgm:cxn modelId="{64558BD4-F1F1-4FF1-9BF3-E88FB19F178D}" type="presParOf" srcId="{48F430C8-AE3F-4569-91A1-259187BBECB2}" destId="{738886BF-9594-407C-93E0-BB09B7239A73}" srcOrd="8" destOrd="0" presId="urn:microsoft.com/office/officeart/2005/8/layout/vList3"/>
    <dgm:cxn modelId="{3E784C81-EE05-478B-A8F8-EAF8550F0AE0}" type="presParOf" srcId="{738886BF-9594-407C-93E0-BB09B7239A73}" destId="{71A582C8-0452-4B3A-857B-53ABB4C7F5B3}" srcOrd="0" destOrd="0" presId="urn:microsoft.com/office/officeart/2005/8/layout/vList3"/>
    <dgm:cxn modelId="{03E018F9-B813-420D-9CAA-D91822A16DAD}" type="presParOf" srcId="{738886BF-9594-407C-93E0-BB09B7239A73}" destId="{2FAE294A-57CA-40CD-BD59-017C167883C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0E17F-BFB6-49E6-9FE5-421C797F6449}">
      <dsp:nvSpPr>
        <dsp:cNvPr id="0" name=""/>
        <dsp:cNvSpPr/>
      </dsp:nvSpPr>
      <dsp:spPr>
        <a:xfrm>
          <a:off x="4489546" y="3153782"/>
          <a:ext cx="1364184" cy="1177662"/>
        </a:xfrm>
        <a:custGeom>
          <a:avLst/>
          <a:gdLst/>
          <a:ahLst/>
          <a:cxnLst/>
          <a:rect l="0" t="0" r="0" b="0"/>
          <a:pathLst>
            <a:path>
              <a:moveTo>
                <a:pt x="0" y="0"/>
              </a:moveTo>
              <a:lnTo>
                <a:pt x="0" y="1177662"/>
              </a:lnTo>
              <a:lnTo>
                <a:pt x="1364184" y="117766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9BF08C-242C-472B-97DB-35A06462F769}">
      <dsp:nvSpPr>
        <dsp:cNvPr id="0" name=""/>
        <dsp:cNvSpPr/>
      </dsp:nvSpPr>
      <dsp:spPr>
        <a:xfrm>
          <a:off x="3929560" y="1355982"/>
          <a:ext cx="1601774" cy="495565"/>
        </a:xfrm>
        <a:custGeom>
          <a:avLst/>
          <a:gdLst/>
          <a:ahLst/>
          <a:cxnLst/>
          <a:rect l="0" t="0" r="0" b="0"/>
          <a:pathLst>
            <a:path>
              <a:moveTo>
                <a:pt x="0" y="0"/>
              </a:moveTo>
              <a:lnTo>
                <a:pt x="0" y="222096"/>
              </a:lnTo>
              <a:lnTo>
                <a:pt x="1601774" y="222096"/>
              </a:lnTo>
              <a:lnTo>
                <a:pt x="1601774" y="49556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799415-6EDE-4DB8-9A03-907D59867E0A}">
      <dsp:nvSpPr>
        <dsp:cNvPr id="0" name=""/>
        <dsp:cNvSpPr/>
      </dsp:nvSpPr>
      <dsp:spPr>
        <a:xfrm>
          <a:off x="1286050" y="3152037"/>
          <a:ext cx="413094" cy="1264782"/>
        </a:xfrm>
        <a:custGeom>
          <a:avLst/>
          <a:gdLst/>
          <a:ahLst/>
          <a:cxnLst/>
          <a:rect l="0" t="0" r="0" b="0"/>
          <a:pathLst>
            <a:path>
              <a:moveTo>
                <a:pt x="0" y="0"/>
              </a:moveTo>
              <a:lnTo>
                <a:pt x="0" y="1264782"/>
              </a:lnTo>
              <a:lnTo>
                <a:pt x="413094" y="126478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9B8CFDB-D25E-463F-AC81-97377C5F7B03}">
      <dsp:nvSpPr>
        <dsp:cNvPr id="0" name=""/>
        <dsp:cNvSpPr/>
      </dsp:nvSpPr>
      <dsp:spPr>
        <a:xfrm>
          <a:off x="2327837" y="1355982"/>
          <a:ext cx="1601722" cy="493820"/>
        </a:xfrm>
        <a:custGeom>
          <a:avLst/>
          <a:gdLst/>
          <a:ahLst/>
          <a:cxnLst/>
          <a:rect l="0" t="0" r="0" b="0"/>
          <a:pathLst>
            <a:path>
              <a:moveTo>
                <a:pt x="1601722" y="0"/>
              </a:moveTo>
              <a:lnTo>
                <a:pt x="1601722" y="220351"/>
              </a:lnTo>
              <a:lnTo>
                <a:pt x="0" y="220351"/>
              </a:lnTo>
              <a:lnTo>
                <a:pt x="0" y="49382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A18C0DC-59B0-4C2C-9BE9-81774351DE39}">
      <dsp:nvSpPr>
        <dsp:cNvPr id="0" name=""/>
        <dsp:cNvSpPr/>
      </dsp:nvSpPr>
      <dsp:spPr>
        <a:xfrm>
          <a:off x="2627325" y="53747"/>
          <a:ext cx="2604468" cy="1302234"/>
        </a:xfrm>
        <a:prstGeom prst="doubleWave">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a:effectLst/>
            </a:rPr>
            <a:t>ECONOMIC </a:t>
          </a:r>
        </a:p>
        <a:p>
          <a:pPr lvl="0" algn="ctr" defTabSz="889000">
            <a:lnSpc>
              <a:spcPct val="90000"/>
            </a:lnSpc>
            <a:spcBef>
              <a:spcPct val="0"/>
            </a:spcBef>
            <a:spcAft>
              <a:spcPct val="35000"/>
            </a:spcAft>
          </a:pPr>
          <a:r>
            <a:rPr lang="en-US" sz="2000" b="0" kern="1200" dirty="0">
              <a:effectLst/>
            </a:rPr>
            <a:t>ACTIVITIES</a:t>
          </a:r>
        </a:p>
      </dsp:txBody>
      <dsp:txXfrm>
        <a:off x="2627325" y="216526"/>
        <a:ext cx="2604468" cy="976676"/>
      </dsp:txXfrm>
    </dsp:sp>
    <dsp:sp modelId="{4762D163-220F-49AF-9AB0-C317D8FEC251}">
      <dsp:nvSpPr>
        <dsp:cNvPr id="0" name=""/>
        <dsp:cNvSpPr/>
      </dsp:nvSpPr>
      <dsp:spPr>
        <a:xfrm>
          <a:off x="1025603" y="1849802"/>
          <a:ext cx="2604468" cy="1302234"/>
        </a:xfrm>
        <a:prstGeom prst="doubleWav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effectLst/>
            </a:rPr>
            <a:t>COMMERCIAL</a:t>
          </a:r>
        </a:p>
      </dsp:txBody>
      <dsp:txXfrm>
        <a:off x="1025603" y="2012581"/>
        <a:ext cx="2604468" cy="976676"/>
      </dsp:txXfrm>
    </dsp:sp>
    <dsp:sp modelId="{B3A269AF-AD7B-4BC2-907A-BCB841FAD4AD}">
      <dsp:nvSpPr>
        <dsp:cNvPr id="0" name=""/>
        <dsp:cNvSpPr/>
      </dsp:nvSpPr>
      <dsp:spPr>
        <a:xfrm>
          <a:off x="1699144" y="3675821"/>
          <a:ext cx="2604468" cy="1481994"/>
        </a:xfrm>
        <a:prstGeom prst="doubleWave">
          <a:avLst/>
        </a:prstGeom>
        <a:solidFill>
          <a:srgbClr val="008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a:effectLst/>
            </a:rPr>
            <a:t>-TRADE</a:t>
          </a:r>
        </a:p>
        <a:p>
          <a:pPr lvl="0" algn="ctr" defTabSz="622300">
            <a:lnSpc>
              <a:spcPct val="90000"/>
            </a:lnSpc>
            <a:spcBef>
              <a:spcPct val="0"/>
            </a:spcBef>
            <a:spcAft>
              <a:spcPct val="35000"/>
            </a:spcAft>
          </a:pPr>
          <a:r>
            <a:rPr lang="en-US" sz="1400" b="0" kern="1200" dirty="0">
              <a:effectLst/>
            </a:rPr>
            <a:t>- BANKING</a:t>
          </a:r>
        </a:p>
        <a:p>
          <a:pPr lvl="0" algn="ctr" defTabSz="622300">
            <a:lnSpc>
              <a:spcPct val="90000"/>
            </a:lnSpc>
            <a:spcBef>
              <a:spcPct val="0"/>
            </a:spcBef>
            <a:spcAft>
              <a:spcPct val="35000"/>
            </a:spcAft>
          </a:pPr>
          <a:r>
            <a:rPr lang="en-US" sz="1400" b="0" kern="1200" dirty="0">
              <a:effectLst/>
            </a:rPr>
            <a:t>-FINANCE</a:t>
          </a:r>
        </a:p>
        <a:p>
          <a:pPr lvl="0" algn="ctr" defTabSz="622300">
            <a:lnSpc>
              <a:spcPct val="90000"/>
            </a:lnSpc>
            <a:spcBef>
              <a:spcPct val="0"/>
            </a:spcBef>
            <a:spcAft>
              <a:spcPct val="35000"/>
            </a:spcAft>
          </a:pPr>
          <a:r>
            <a:rPr lang="en-US" sz="1400" b="0" kern="1200" dirty="0">
              <a:effectLst/>
            </a:rPr>
            <a:t>- INVESTMENT</a:t>
          </a:r>
        </a:p>
      </dsp:txBody>
      <dsp:txXfrm>
        <a:off x="1699144" y="3861070"/>
        <a:ext cx="2604468" cy="1111496"/>
      </dsp:txXfrm>
    </dsp:sp>
    <dsp:sp modelId="{4AC6B178-A856-4AD9-AB06-666401711DB2}">
      <dsp:nvSpPr>
        <dsp:cNvPr id="0" name=""/>
        <dsp:cNvSpPr/>
      </dsp:nvSpPr>
      <dsp:spPr>
        <a:xfrm>
          <a:off x="4229100" y="1851547"/>
          <a:ext cx="2604468" cy="1302234"/>
        </a:xfrm>
        <a:prstGeom prst="doubleWav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effectLst/>
            </a:rPr>
            <a:t>CHARITABLE </a:t>
          </a:r>
        </a:p>
        <a:p>
          <a:pPr lvl="0" algn="ctr" defTabSz="800100">
            <a:lnSpc>
              <a:spcPct val="90000"/>
            </a:lnSpc>
            <a:spcBef>
              <a:spcPct val="0"/>
            </a:spcBef>
            <a:spcAft>
              <a:spcPct val="35000"/>
            </a:spcAft>
          </a:pPr>
          <a:r>
            <a:rPr lang="en-US" sz="1800" b="0" kern="1200" dirty="0">
              <a:effectLst/>
            </a:rPr>
            <a:t>(NON PROFIT)</a:t>
          </a:r>
        </a:p>
      </dsp:txBody>
      <dsp:txXfrm>
        <a:off x="4229100" y="2014326"/>
        <a:ext cx="2604468" cy="976676"/>
      </dsp:txXfrm>
    </dsp:sp>
    <dsp:sp modelId="{84FE5323-6529-443D-BF21-8CD2B5C84DD8}">
      <dsp:nvSpPr>
        <dsp:cNvPr id="0" name=""/>
        <dsp:cNvSpPr/>
      </dsp:nvSpPr>
      <dsp:spPr>
        <a:xfrm>
          <a:off x="5853731" y="3613275"/>
          <a:ext cx="2604468" cy="1436338"/>
        </a:xfrm>
        <a:prstGeom prst="doubleWave">
          <a:avLst/>
        </a:prstGeom>
        <a:solidFill>
          <a:srgbClr val="008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600" b="1" kern="1200" dirty="0">
              <a:solidFill>
                <a:srgbClr val="FFC000"/>
              </a:solidFill>
              <a:effectLst/>
            </a:rPr>
            <a:t>- LOAN (QARD)</a:t>
          </a:r>
        </a:p>
        <a:p>
          <a:pPr lvl="0" algn="ctr" defTabSz="622300">
            <a:lnSpc>
              <a:spcPct val="90000"/>
            </a:lnSpc>
            <a:spcBef>
              <a:spcPct val="0"/>
            </a:spcBef>
            <a:spcAft>
              <a:spcPct val="35000"/>
            </a:spcAft>
          </a:pPr>
          <a:r>
            <a:rPr lang="en-US" sz="1400" b="0" kern="1200" dirty="0">
              <a:effectLst/>
            </a:rPr>
            <a:t>- ZAKAT</a:t>
          </a:r>
        </a:p>
        <a:p>
          <a:pPr lvl="0" algn="ctr" defTabSz="622300">
            <a:lnSpc>
              <a:spcPct val="90000"/>
            </a:lnSpc>
            <a:spcBef>
              <a:spcPct val="0"/>
            </a:spcBef>
            <a:spcAft>
              <a:spcPct val="35000"/>
            </a:spcAft>
          </a:pPr>
          <a:r>
            <a:rPr lang="en-US" sz="1400" b="0" kern="1200" dirty="0">
              <a:effectLst/>
            </a:rPr>
            <a:t>-WAQF </a:t>
          </a:r>
        </a:p>
        <a:p>
          <a:pPr lvl="0" algn="ctr" defTabSz="622300">
            <a:lnSpc>
              <a:spcPct val="90000"/>
            </a:lnSpc>
            <a:spcBef>
              <a:spcPct val="0"/>
            </a:spcBef>
            <a:spcAft>
              <a:spcPct val="35000"/>
            </a:spcAft>
          </a:pPr>
          <a:r>
            <a:rPr lang="en-US" sz="1400" b="0" kern="1200" dirty="0">
              <a:effectLst/>
            </a:rPr>
            <a:t>- SADAQAH </a:t>
          </a:r>
        </a:p>
        <a:p>
          <a:pPr lvl="0" algn="ctr" defTabSz="622300">
            <a:lnSpc>
              <a:spcPct val="90000"/>
            </a:lnSpc>
            <a:spcBef>
              <a:spcPct val="0"/>
            </a:spcBef>
            <a:spcAft>
              <a:spcPct val="35000"/>
            </a:spcAft>
          </a:pPr>
          <a:endParaRPr lang="en-US" sz="1200" kern="1200" dirty="0"/>
        </a:p>
      </dsp:txBody>
      <dsp:txXfrm>
        <a:off x="5853731" y="3792817"/>
        <a:ext cx="2604468" cy="1077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84AD-DC2B-46A9-90D8-620253FDCBB8}">
      <dsp:nvSpPr>
        <dsp:cNvPr id="0" name=""/>
        <dsp:cNvSpPr/>
      </dsp:nvSpPr>
      <dsp:spPr>
        <a:xfrm>
          <a:off x="3124057" y="2914262"/>
          <a:ext cx="2286285" cy="22862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Core Principles </a:t>
          </a:r>
        </a:p>
      </dsp:txBody>
      <dsp:txXfrm>
        <a:off x="3458876" y="3249081"/>
        <a:ext cx="1616647" cy="1616647"/>
      </dsp:txXfrm>
    </dsp:sp>
    <dsp:sp modelId="{610641EF-6CA5-4ECA-9002-C29CFC680A0E}">
      <dsp:nvSpPr>
        <dsp:cNvPr id="0" name=""/>
        <dsp:cNvSpPr/>
      </dsp:nvSpPr>
      <dsp:spPr>
        <a:xfrm rot="10800000">
          <a:off x="801062" y="3731609"/>
          <a:ext cx="2195230" cy="6515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111FDA-4CA2-413A-B0E0-9A1C254B4D5E}">
      <dsp:nvSpPr>
        <dsp:cNvPr id="0" name=""/>
        <dsp:cNvSpPr/>
      </dsp:nvSpPr>
      <dsp:spPr>
        <a:xfrm>
          <a:off x="862" y="3417245"/>
          <a:ext cx="1600400" cy="1280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Prohibition of Riba</a:t>
          </a:r>
        </a:p>
      </dsp:txBody>
      <dsp:txXfrm>
        <a:off x="38361" y="3454744"/>
        <a:ext cx="1525402" cy="1205322"/>
      </dsp:txXfrm>
    </dsp:sp>
    <dsp:sp modelId="{7E6A6825-EF72-41FC-83A1-1721BE8CE0D7}">
      <dsp:nvSpPr>
        <dsp:cNvPr id="0" name=""/>
        <dsp:cNvSpPr/>
      </dsp:nvSpPr>
      <dsp:spPr>
        <a:xfrm rot="12960000">
          <a:off x="1253409" y="2339426"/>
          <a:ext cx="2195230" cy="65159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F8622C-306C-47C7-BC95-B9B197279040}">
      <dsp:nvSpPr>
        <dsp:cNvPr id="0" name=""/>
        <dsp:cNvSpPr/>
      </dsp:nvSpPr>
      <dsp:spPr>
        <a:xfrm>
          <a:off x="662835" y="1379900"/>
          <a:ext cx="1600400" cy="12803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Prohibition of Uncertainty</a:t>
          </a:r>
        </a:p>
      </dsp:txBody>
      <dsp:txXfrm>
        <a:off x="700334" y="1417399"/>
        <a:ext cx="1525402" cy="1205322"/>
      </dsp:txXfrm>
    </dsp:sp>
    <dsp:sp modelId="{FD9FBABE-B3F8-4392-9713-CD7F12DA26F4}">
      <dsp:nvSpPr>
        <dsp:cNvPr id="0" name=""/>
        <dsp:cNvSpPr/>
      </dsp:nvSpPr>
      <dsp:spPr>
        <a:xfrm rot="15120000">
          <a:off x="2437671" y="1479010"/>
          <a:ext cx="2195230" cy="65159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75F2D0-2F91-442D-A95B-A82767A18614}">
      <dsp:nvSpPr>
        <dsp:cNvPr id="0" name=""/>
        <dsp:cNvSpPr/>
      </dsp:nvSpPr>
      <dsp:spPr>
        <a:xfrm>
          <a:off x="2395904" y="120752"/>
          <a:ext cx="1600400" cy="12803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Prohibition of Injustice and Deceit</a:t>
          </a:r>
        </a:p>
      </dsp:txBody>
      <dsp:txXfrm>
        <a:off x="2433403" y="158251"/>
        <a:ext cx="1525402" cy="1205322"/>
      </dsp:txXfrm>
    </dsp:sp>
    <dsp:sp modelId="{33BADD6F-1958-47F8-BE81-93A7DFC13974}">
      <dsp:nvSpPr>
        <dsp:cNvPr id="0" name=""/>
        <dsp:cNvSpPr/>
      </dsp:nvSpPr>
      <dsp:spPr>
        <a:xfrm rot="17280000">
          <a:off x="3901498" y="1479010"/>
          <a:ext cx="2195230" cy="65159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B326A-F1B1-4A18-9B20-73A82DAAC566}">
      <dsp:nvSpPr>
        <dsp:cNvPr id="0" name=""/>
        <dsp:cNvSpPr/>
      </dsp:nvSpPr>
      <dsp:spPr>
        <a:xfrm>
          <a:off x="4538095" y="120752"/>
          <a:ext cx="1600400" cy="12803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t>Prohibition of dealing in forbidden items / activities</a:t>
          </a:r>
        </a:p>
      </dsp:txBody>
      <dsp:txXfrm>
        <a:off x="4575594" y="158251"/>
        <a:ext cx="1525402" cy="1205322"/>
      </dsp:txXfrm>
    </dsp:sp>
    <dsp:sp modelId="{20A0E102-997D-410F-B922-569D80ED961B}">
      <dsp:nvSpPr>
        <dsp:cNvPr id="0" name=""/>
        <dsp:cNvSpPr/>
      </dsp:nvSpPr>
      <dsp:spPr>
        <a:xfrm rot="19440000">
          <a:off x="5085760" y="2339426"/>
          <a:ext cx="2195230" cy="65159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1B7E4-448F-497A-8670-9A704A174F9E}">
      <dsp:nvSpPr>
        <dsp:cNvPr id="0" name=""/>
        <dsp:cNvSpPr/>
      </dsp:nvSpPr>
      <dsp:spPr>
        <a:xfrm>
          <a:off x="6271164" y="1379900"/>
          <a:ext cx="1600400" cy="128032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dirty="0"/>
            <a:t>Consideration of Outcome</a:t>
          </a:r>
          <a:endParaRPr lang="en-US" sz="1800" kern="1200" dirty="0"/>
        </a:p>
      </dsp:txBody>
      <dsp:txXfrm>
        <a:off x="6308663" y="1417399"/>
        <a:ext cx="1525402" cy="1205322"/>
      </dsp:txXfrm>
    </dsp:sp>
    <dsp:sp modelId="{2C7C2255-F687-4080-BB87-86AB6A52416C}">
      <dsp:nvSpPr>
        <dsp:cNvPr id="0" name=""/>
        <dsp:cNvSpPr/>
      </dsp:nvSpPr>
      <dsp:spPr>
        <a:xfrm>
          <a:off x="5538107" y="3731609"/>
          <a:ext cx="2195230" cy="6515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0EB93-EF84-4B18-BCEC-FD6D608D96D8}">
      <dsp:nvSpPr>
        <dsp:cNvPr id="0" name=""/>
        <dsp:cNvSpPr/>
      </dsp:nvSpPr>
      <dsp:spPr>
        <a:xfrm>
          <a:off x="6933137" y="3417245"/>
          <a:ext cx="1600400" cy="1280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a:t>Return is subject to risk</a:t>
          </a:r>
          <a:endParaRPr lang="en-US" sz="1600" kern="1200" dirty="0"/>
        </a:p>
      </dsp:txBody>
      <dsp:txXfrm>
        <a:off x="6970636" y="3454744"/>
        <a:ext cx="1525402" cy="120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38DB-3589-46FA-971A-636A9BE7E40F}">
      <dsp:nvSpPr>
        <dsp:cNvPr id="0" name=""/>
        <dsp:cNvSpPr/>
      </dsp:nvSpPr>
      <dsp:spPr>
        <a:xfrm rot="10800000">
          <a:off x="945633" y="3093"/>
          <a:ext cx="2888361" cy="8724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28" tIns="60960" rIns="113792" bIns="60960" numCol="1" spcCol="1270" anchor="ctr" anchorCtr="0">
          <a:noAutofit/>
        </a:bodyPr>
        <a:lstStyle/>
        <a:p>
          <a:pPr lvl="0" algn="ctr" defTabSz="711200">
            <a:lnSpc>
              <a:spcPct val="90000"/>
            </a:lnSpc>
            <a:spcBef>
              <a:spcPct val="0"/>
            </a:spcBef>
            <a:spcAft>
              <a:spcPct val="35000"/>
            </a:spcAft>
          </a:pPr>
          <a:r>
            <a:rPr lang="en-US" sz="1600" kern="1200"/>
            <a:t>Membership </a:t>
          </a:r>
        </a:p>
      </dsp:txBody>
      <dsp:txXfrm rot="10800000">
        <a:off x="1163747" y="3093"/>
        <a:ext cx="2670247" cy="872455"/>
      </dsp:txXfrm>
    </dsp:sp>
    <dsp:sp modelId="{DD3525E4-3E76-4131-9922-D1A5AC2AA269}">
      <dsp:nvSpPr>
        <dsp:cNvPr id="0" name=""/>
        <dsp:cNvSpPr/>
      </dsp:nvSpPr>
      <dsp:spPr>
        <a:xfrm>
          <a:off x="509405" y="3093"/>
          <a:ext cx="872455" cy="8724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8B760E-56F9-4FF3-8D1B-61D7D778B3A8}">
      <dsp:nvSpPr>
        <dsp:cNvPr id="0" name=""/>
        <dsp:cNvSpPr/>
      </dsp:nvSpPr>
      <dsp:spPr>
        <a:xfrm rot="10800000">
          <a:off x="945633" y="1135983"/>
          <a:ext cx="2888361" cy="8724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28" tIns="60960" rIns="113792" bIns="60960" numCol="1" spcCol="1270" anchor="ctr" anchorCtr="0">
          <a:noAutofit/>
        </a:bodyPr>
        <a:lstStyle/>
        <a:p>
          <a:pPr lvl="0" algn="ctr" defTabSz="711200">
            <a:lnSpc>
              <a:spcPct val="90000"/>
            </a:lnSpc>
            <a:spcBef>
              <a:spcPct val="0"/>
            </a:spcBef>
            <a:spcAft>
              <a:spcPct val="35000"/>
            </a:spcAft>
          </a:pPr>
          <a:r>
            <a:rPr lang="en-US" sz="1600" kern="1200"/>
            <a:t>Diploma and other Qualification in IF</a:t>
          </a:r>
        </a:p>
      </dsp:txBody>
      <dsp:txXfrm rot="10800000">
        <a:off x="1163747" y="1135983"/>
        <a:ext cx="2670247" cy="872455"/>
      </dsp:txXfrm>
    </dsp:sp>
    <dsp:sp modelId="{CBF7BA2B-0EDB-4953-9E28-56992FC81A32}">
      <dsp:nvSpPr>
        <dsp:cNvPr id="0" name=""/>
        <dsp:cNvSpPr/>
      </dsp:nvSpPr>
      <dsp:spPr>
        <a:xfrm>
          <a:off x="509405" y="1135983"/>
          <a:ext cx="872455" cy="8724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DEFF9-0A4D-401F-9FBB-7DB849AADCD6}">
      <dsp:nvSpPr>
        <dsp:cNvPr id="0" name=""/>
        <dsp:cNvSpPr/>
      </dsp:nvSpPr>
      <dsp:spPr>
        <a:xfrm rot="10800000">
          <a:off x="945633" y="2268872"/>
          <a:ext cx="2888361" cy="8724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28" tIns="60960" rIns="113792" bIns="60960" numCol="1" spcCol="1270" anchor="ctr" anchorCtr="0">
          <a:noAutofit/>
        </a:bodyPr>
        <a:lstStyle/>
        <a:p>
          <a:pPr lvl="0" algn="ctr" defTabSz="711200">
            <a:lnSpc>
              <a:spcPct val="90000"/>
            </a:lnSpc>
            <a:spcBef>
              <a:spcPct val="0"/>
            </a:spcBef>
            <a:spcAft>
              <a:spcPct val="35000"/>
            </a:spcAft>
          </a:pPr>
          <a:r>
            <a:rPr lang="en-US" sz="1600" kern="1200"/>
            <a:t>With Baechelors in Islamic Finance </a:t>
          </a:r>
        </a:p>
      </dsp:txBody>
      <dsp:txXfrm rot="10800000">
        <a:off x="1163747" y="2268872"/>
        <a:ext cx="2670247" cy="872455"/>
      </dsp:txXfrm>
    </dsp:sp>
    <dsp:sp modelId="{10D5493B-188F-43E1-B9A3-DEAE72BE0813}">
      <dsp:nvSpPr>
        <dsp:cNvPr id="0" name=""/>
        <dsp:cNvSpPr/>
      </dsp:nvSpPr>
      <dsp:spPr>
        <a:xfrm>
          <a:off x="509405" y="2268872"/>
          <a:ext cx="872455" cy="8724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14537-F5A6-4127-A083-21F837026BC7}">
      <dsp:nvSpPr>
        <dsp:cNvPr id="0" name=""/>
        <dsp:cNvSpPr/>
      </dsp:nvSpPr>
      <dsp:spPr>
        <a:xfrm rot="10800000">
          <a:off x="945633" y="3401761"/>
          <a:ext cx="2888361" cy="8724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28" tIns="60960" rIns="113792" bIns="60960" numCol="1" spcCol="1270" anchor="ctr" anchorCtr="0">
          <a:noAutofit/>
        </a:bodyPr>
        <a:lstStyle/>
        <a:p>
          <a:pPr lvl="0" algn="ctr" defTabSz="711200">
            <a:lnSpc>
              <a:spcPct val="90000"/>
            </a:lnSpc>
            <a:spcBef>
              <a:spcPct val="0"/>
            </a:spcBef>
            <a:spcAft>
              <a:spcPct val="35000"/>
            </a:spcAft>
          </a:pPr>
          <a:r>
            <a:rPr lang="en-US" sz="1600" kern="1200"/>
            <a:t>With Masters or Studying Masters Degree in Islamic Finance</a:t>
          </a:r>
        </a:p>
      </dsp:txBody>
      <dsp:txXfrm rot="10800000">
        <a:off x="1163747" y="3401761"/>
        <a:ext cx="2670247" cy="872455"/>
      </dsp:txXfrm>
    </dsp:sp>
    <dsp:sp modelId="{E307DC7C-CF11-4AD1-B279-9B4FBF7F8EEA}">
      <dsp:nvSpPr>
        <dsp:cNvPr id="0" name=""/>
        <dsp:cNvSpPr/>
      </dsp:nvSpPr>
      <dsp:spPr>
        <a:xfrm>
          <a:off x="509405" y="3401761"/>
          <a:ext cx="872455" cy="8724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E294A-57CA-40CD-BD59-017C167883C2}">
      <dsp:nvSpPr>
        <dsp:cNvPr id="0" name=""/>
        <dsp:cNvSpPr/>
      </dsp:nvSpPr>
      <dsp:spPr>
        <a:xfrm rot="10800000">
          <a:off x="945633" y="4534651"/>
          <a:ext cx="2888361" cy="8724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28" tIns="60960" rIns="113792" bIns="60960" numCol="1" spcCol="1270" anchor="ctr" anchorCtr="0">
          <a:noAutofit/>
        </a:bodyPr>
        <a:lstStyle/>
        <a:p>
          <a:pPr lvl="0" algn="ctr" defTabSz="711200">
            <a:lnSpc>
              <a:spcPct val="90000"/>
            </a:lnSpc>
            <a:spcBef>
              <a:spcPct val="0"/>
            </a:spcBef>
            <a:spcAft>
              <a:spcPct val="35000"/>
            </a:spcAft>
          </a:pPr>
          <a:r>
            <a:rPr lang="en-US" sz="1600" kern="1200"/>
            <a:t>With PhD or Currently Studying PhD in IF</a:t>
          </a:r>
        </a:p>
      </dsp:txBody>
      <dsp:txXfrm rot="10800000">
        <a:off x="1163747" y="4534651"/>
        <a:ext cx="2670247" cy="872455"/>
      </dsp:txXfrm>
    </dsp:sp>
    <dsp:sp modelId="{71A582C8-0452-4B3A-857B-53ABB4C7F5B3}">
      <dsp:nvSpPr>
        <dsp:cNvPr id="0" name=""/>
        <dsp:cNvSpPr/>
      </dsp:nvSpPr>
      <dsp:spPr>
        <a:xfrm>
          <a:off x="509405" y="4534651"/>
          <a:ext cx="872455" cy="8724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2:20:51.719"/>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2:20:52.99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0T13:21:28.34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A75CB25-57E6-4763-A120-3E73B0557123}" type="datetimeFigureOut">
              <a:rPr lang="en-US" smtClean="0"/>
              <a:pPr/>
              <a:t>3/24/2022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653B057-978C-440E-AF72-4EC2DF354DF8}" type="slidenum">
              <a:rPr lang="en-US" smtClean="0"/>
              <a:pPr/>
              <a:t>‹#›</a:t>
            </a:fld>
            <a:endParaRPr lang="en-US" dirty="0"/>
          </a:p>
        </p:txBody>
      </p:sp>
    </p:spTree>
    <p:extLst>
      <p:ext uri="{BB962C8B-B14F-4D97-AF65-F5344CB8AC3E}">
        <p14:creationId xmlns:p14="http://schemas.microsoft.com/office/powerpoint/2010/main" val="89403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4C332FB-C682-4331-AEF1-ED30971638E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220F0-C682-485C-B5A8-269CFB9C28DB}" type="slidenum">
              <a:rPr lang="en-GB" altLang="en-US"/>
              <a:pPr eaLnBrk="1" hangingPunct="1"/>
              <a:t>28</a:t>
            </a:fld>
            <a:endParaRPr lang="en-GB" altLang="en-US"/>
          </a:p>
        </p:txBody>
      </p:sp>
      <p:sp>
        <p:nvSpPr>
          <p:cNvPr id="69635" name="Rectangle 2">
            <a:extLst>
              <a:ext uri="{FF2B5EF4-FFF2-40B4-BE49-F238E27FC236}">
                <a16:creationId xmlns:a16="http://schemas.microsoft.com/office/drawing/2014/main" id="{331E7E1A-20FE-408E-B650-3A4D63DA688C}"/>
              </a:ext>
            </a:extLst>
          </p:cNvPr>
          <p:cNvSpPr>
            <a:spLocks noGrp="1" noRot="1" noChangeAspect="1" noChangeArrowheads="1" noTextEdit="1"/>
          </p:cNvSpPr>
          <p:nvPr>
            <p:ph type="sldImg"/>
          </p:nvPr>
        </p:nvSpPr>
        <p:spPr>
          <a:xfrm>
            <a:off x="931863" y="739775"/>
            <a:ext cx="4935537" cy="3702050"/>
          </a:xfrm>
          <a:ln/>
        </p:spPr>
      </p:sp>
      <p:sp>
        <p:nvSpPr>
          <p:cNvPr id="69636" name="Rectangle 3">
            <a:extLst>
              <a:ext uri="{FF2B5EF4-FFF2-40B4-BE49-F238E27FC236}">
                <a16:creationId xmlns:a16="http://schemas.microsoft.com/office/drawing/2014/main" id="{81833C4C-3E9A-448E-AF4E-C469D55CF77A}"/>
              </a:ext>
            </a:extLst>
          </p:cNvPr>
          <p:cNvSpPr>
            <a:spLocks noGrp="1" noChangeArrowheads="1"/>
          </p:cNvSpPr>
          <p:nvPr>
            <p:ph type="body" idx="1"/>
          </p:nvPr>
        </p:nvSpPr>
        <p:spPr>
          <a:xfrm>
            <a:off x="677863" y="4689475"/>
            <a:ext cx="5441950" cy="4657725"/>
          </a:xfrm>
          <a:noFill/>
        </p:spPr>
        <p:txBody>
          <a:bodyPr/>
          <a:lstStyle/>
          <a:p>
            <a:pPr eaLnBrk="1" hangingPunct="1">
              <a:buFontTx/>
              <a:buChar char="•"/>
              <a:tabLst>
                <a:tab pos="363538" algn="l"/>
              </a:tabLst>
            </a:pPr>
            <a:r>
              <a:rPr lang="en-GB" altLang="en-US" sz="1100">
                <a:solidFill>
                  <a:srgbClr val="000099"/>
                </a:solidFill>
                <a:latin typeface="Arial" panose="020B0604020202020204" pitchFamily="34" charset="0"/>
              </a:rPr>
              <a:t>UAE (Islamic banking: Federal Law No.6 of 1985)</a:t>
            </a:r>
          </a:p>
        </p:txBody>
      </p:sp>
    </p:spTree>
    <p:extLst>
      <p:ext uri="{BB962C8B-B14F-4D97-AF65-F5344CB8AC3E}">
        <p14:creationId xmlns:p14="http://schemas.microsoft.com/office/powerpoint/2010/main" val="172361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89D79CA-2262-412C-9484-CC5C05A9C74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688E3A-3D28-4570-8061-C19F86949B56}" type="slidenum">
              <a:rPr lang="en-GB" altLang="en-US"/>
              <a:pPr eaLnBrk="1" hangingPunct="1"/>
              <a:t>30</a:t>
            </a:fld>
            <a:endParaRPr lang="en-GB" altLang="en-US"/>
          </a:p>
        </p:txBody>
      </p:sp>
      <p:sp>
        <p:nvSpPr>
          <p:cNvPr id="75779" name="Rectangle 7">
            <a:extLst>
              <a:ext uri="{FF2B5EF4-FFF2-40B4-BE49-F238E27FC236}">
                <a16:creationId xmlns:a16="http://schemas.microsoft.com/office/drawing/2014/main" id="{FAAA9FCF-42A6-4EE1-A270-7B6969FBFAC0}"/>
              </a:ext>
            </a:extLst>
          </p:cNvPr>
          <p:cNvSpPr txBox="1">
            <a:spLocks noGrp="1" noChangeArrowheads="1"/>
          </p:cNvSpPr>
          <p:nvPr/>
        </p:nvSpPr>
        <p:spPr bwMode="auto">
          <a:xfrm>
            <a:off x="3849688" y="9377363"/>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DF5A838-D44A-44D5-B1EA-3ED155BF6627}" type="slidenum">
              <a:rPr lang="en-US" altLang="en-US" sz="1200"/>
              <a:pPr algn="r" eaLnBrk="1" hangingPunct="1"/>
              <a:t>30</a:t>
            </a:fld>
            <a:endParaRPr lang="en-US" altLang="en-US" sz="1200"/>
          </a:p>
        </p:txBody>
      </p:sp>
      <p:sp>
        <p:nvSpPr>
          <p:cNvPr id="75780" name="Rectangle 2">
            <a:extLst>
              <a:ext uri="{FF2B5EF4-FFF2-40B4-BE49-F238E27FC236}">
                <a16:creationId xmlns:a16="http://schemas.microsoft.com/office/drawing/2014/main" id="{ACDB5896-D0CB-43BE-94D0-9E12FA6A26DB}"/>
              </a:ext>
            </a:extLst>
          </p:cNvPr>
          <p:cNvSpPr>
            <a:spLocks noGrp="1" noRot="1" noChangeAspect="1" noChangeArrowheads="1" noTextEdit="1"/>
          </p:cNvSpPr>
          <p:nvPr>
            <p:ph type="sldImg"/>
          </p:nvPr>
        </p:nvSpPr>
        <p:spPr>
          <a:xfrm>
            <a:off x="938213" y="736600"/>
            <a:ext cx="4945062" cy="3708400"/>
          </a:xfrm>
          <a:ln/>
        </p:spPr>
      </p:sp>
      <p:sp>
        <p:nvSpPr>
          <p:cNvPr id="75781" name="Rectangle 3">
            <a:extLst>
              <a:ext uri="{FF2B5EF4-FFF2-40B4-BE49-F238E27FC236}">
                <a16:creationId xmlns:a16="http://schemas.microsoft.com/office/drawing/2014/main" id="{C65B84CC-944B-4117-BCE6-DEFA198048BE}"/>
              </a:ext>
            </a:extLst>
          </p:cNvPr>
          <p:cNvSpPr>
            <a:spLocks noGrp="1" noChangeArrowheads="1"/>
          </p:cNvSpPr>
          <p:nvPr>
            <p:ph type="body" idx="1"/>
          </p:nvPr>
        </p:nvSpPr>
        <p:spPr>
          <a:xfrm>
            <a:off x="906463" y="4686300"/>
            <a:ext cx="4984750" cy="4449763"/>
          </a:xfrm>
          <a:noFill/>
        </p:spPr>
        <p:txBody>
          <a:bodyPr/>
          <a:lstStyle/>
          <a:p>
            <a:pPr eaLnBrk="1" hangingPunct="1"/>
            <a:endParaRPr lang="tr-TR" altLang="en-US">
              <a:latin typeface="Arial" panose="020B0604020202020204" pitchFamily="34" charset="0"/>
            </a:endParaRPr>
          </a:p>
        </p:txBody>
      </p:sp>
    </p:spTree>
    <p:extLst>
      <p:ext uri="{BB962C8B-B14F-4D97-AF65-F5344CB8AC3E}">
        <p14:creationId xmlns:p14="http://schemas.microsoft.com/office/powerpoint/2010/main" val="368145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3216E86-1D18-4CFF-A870-454FB6EC81D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9494A6-CF8D-4771-B1AB-9407BD99E35A}" type="slidenum">
              <a:rPr lang="en-GB" altLang="en-US"/>
              <a:pPr eaLnBrk="1" hangingPunct="1"/>
              <a:t>32</a:t>
            </a:fld>
            <a:endParaRPr lang="en-GB" altLang="en-US"/>
          </a:p>
        </p:txBody>
      </p:sp>
      <p:sp>
        <p:nvSpPr>
          <p:cNvPr id="76803" name="Rectangle 2">
            <a:extLst>
              <a:ext uri="{FF2B5EF4-FFF2-40B4-BE49-F238E27FC236}">
                <a16:creationId xmlns:a16="http://schemas.microsoft.com/office/drawing/2014/main" id="{D8C6CE74-DB0F-47D3-8FB4-7A855D7F3D51}"/>
              </a:ext>
            </a:extLst>
          </p:cNvPr>
          <p:cNvSpPr>
            <a:spLocks noGrp="1" noRot="1" noChangeAspect="1" noChangeArrowheads="1" noTextEdit="1"/>
          </p:cNvSpPr>
          <p:nvPr>
            <p:ph type="sldImg"/>
          </p:nvPr>
        </p:nvSpPr>
        <p:spPr>
          <a:xfrm>
            <a:off x="947738" y="747713"/>
            <a:ext cx="4916487" cy="3687762"/>
          </a:xfrm>
          <a:ln/>
        </p:spPr>
      </p:sp>
      <p:sp>
        <p:nvSpPr>
          <p:cNvPr id="76804" name="Rectangle 3">
            <a:extLst>
              <a:ext uri="{FF2B5EF4-FFF2-40B4-BE49-F238E27FC236}">
                <a16:creationId xmlns:a16="http://schemas.microsoft.com/office/drawing/2014/main" id="{FBF95D3C-4E37-4792-BE7A-E4EDD4E5C2A7}"/>
              </a:ext>
            </a:extLst>
          </p:cNvPr>
          <p:cNvSpPr>
            <a:spLocks noGrp="1" noChangeArrowheads="1"/>
          </p:cNvSpPr>
          <p:nvPr>
            <p:ph type="body" idx="1"/>
          </p:nvPr>
        </p:nvSpPr>
        <p:spPr>
          <a:xfrm>
            <a:off x="906463" y="4689475"/>
            <a:ext cx="4984750" cy="4443413"/>
          </a:xfrm>
          <a:noFill/>
        </p:spPr>
        <p:txBody>
          <a:bodyPr/>
          <a:lstStyle/>
          <a:p>
            <a:pPr marL="114300" indent="-114300" eaLnBrk="1" hangingPunct="1"/>
            <a:endParaRPr lang="tr-TR"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F530FBF-8AA0-4206-8C88-4AE94B09251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26D5D3-EB85-4555-8BA3-62C74E1215B2}" type="slidenum">
              <a:rPr lang="en-GB" altLang="en-US"/>
              <a:pPr eaLnBrk="1" hangingPunct="1"/>
              <a:t>33</a:t>
            </a:fld>
            <a:endParaRPr lang="en-GB" altLang="en-US"/>
          </a:p>
        </p:txBody>
      </p:sp>
      <p:sp>
        <p:nvSpPr>
          <p:cNvPr id="77827" name="Rectangle 7">
            <a:extLst>
              <a:ext uri="{FF2B5EF4-FFF2-40B4-BE49-F238E27FC236}">
                <a16:creationId xmlns:a16="http://schemas.microsoft.com/office/drawing/2014/main" id="{CBB858FF-4EE3-47D2-BB99-FE29E39E7D77}"/>
              </a:ext>
            </a:extLst>
          </p:cNvPr>
          <p:cNvSpPr txBox="1">
            <a:spLocks noGrp="1" noChangeArrowheads="1"/>
          </p:cNvSpPr>
          <p:nvPr/>
        </p:nvSpPr>
        <p:spPr bwMode="auto">
          <a:xfrm>
            <a:off x="3848100" y="9375775"/>
            <a:ext cx="29479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5" tIns="46122" rIns="92245" bIns="46122" anchor="b"/>
          <a:lstStyle>
            <a:lvl1pPr defTabSz="922338" eaLnBrk="0" hangingPunct="0">
              <a:defRPr>
                <a:solidFill>
                  <a:schemeClr val="tx1"/>
                </a:solidFill>
                <a:latin typeface="Arial" panose="020B0604020202020204" pitchFamily="34" charset="0"/>
              </a:defRPr>
            </a:lvl1pPr>
            <a:lvl2pPr marL="742950" indent="-285750" defTabSz="922338" eaLnBrk="0" hangingPunct="0">
              <a:defRPr>
                <a:solidFill>
                  <a:schemeClr val="tx1"/>
                </a:solidFill>
                <a:latin typeface="Arial" panose="020B0604020202020204" pitchFamily="34" charset="0"/>
              </a:defRPr>
            </a:lvl2pPr>
            <a:lvl3pPr marL="1143000" indent="-228600" defTabSz="922338" eaLnBrk="0" hangingPunct="0">
              <a:defRPr>
                <a:solidFill>
                  <a:schemeClr val="tx1"/>
                </a:solidFill>
                <a:latin typeface="Arial" panose="020B0604020202020204" pitchFamily="34" charset="0"/>
              </a:defRPr>
            </a:lvl3pPr>
            <a:lvl4pPr marL="1600200" indent="-228600" defTabSz="922338" eaLnBrk="0" hangingPunct="0">
              <a:defRPr>
                <a:solidFill>
                  <a:schemeClr val="tx1"/>
                </a:solidFill>
                <a:latin typeface="Arial" panose="020B0604020202020204" pitchFamily="34" charset="0"/>
              </a:defRPr>
            </a:lvl4pPr>
            <a:lvl5pPr marL="2057400" indent="-228600" defTabSz="922338" eaLnBrk="0" hangingPunct="0">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28258B1-A9CE-400D-9975-36081B84CDF0}" type="slidenum">
              <a:rPr lang="en-US" altLang="en-US" sz="1200">
                <a:ea typeface="ＭＳ Ｐゴシック" panose="020B0600070205080204" pitchFamily="34" charset="-128"/>
              </a:rPr>
              <a:pPr algn="r" eaLnBrk="1" hangingPunct="1"/>
              <a:t>33</a:t>
            </a:fld>
            <a:endParaRPr lang="en-US" altLang="en-US" sz="1200">
              <a:ea typeface="ＭＳ Ｐゴシック" panose="020B0600070205080204" pitchFamily="34" charset="-128"/>
            </a:endParaRPr>
          </a:p>
        </p:txBody>
      </p:sp>
      <p:sp>
        <p:nvSpPr>
          <p:cNvPr id="77828" name="Rectangle 2">
            <a:extLst>
              <a:ext uri="{FF2B5EF4-FFF2-40B4-BE49-F238E27FC236}">
                <a16:creationId xmlns:a16="http://schemas.microsoft.com/office/drawing/2014/main" id="{C97E9063-25B1-49D9-8A2C-C2AABF4EB8D1}"/>
              </a:ext>
            </a:extLst>
          </p:cNvPr>
          <p:cNvSpPr>
            <a:spLocks noGrp="1" noRot="1" noChangeAspect="1" noChangeArrowheads="1" noTextEdit="1"/>
          </p:cNvSpPr>
          <p:nvPr>
            <p:ph type="sldImg"/>
          </p:nvPr>
        </p:nvSpPr>
        <p:spPr>
          <a:xfrm>
            <a:off x="936625" y="739775"/>
            <a:ext cx="4935538" cy="3702050"/>
          </a:xfrm>
          <a:ln/>
        </p:spPr>
      </p:sp>
      <p:sp>
        <p:nvSpPr>
          <p:cNvPr id="77829" name="Rectangle 3">
            <a:extLst>
              <a:ext uri="{FF2B5EF4-FFF2-40B4-BE49-F238E27FC236}">
                <a16:creationId xmlns:a16="http://schemas.microsoft.com/office/drawing/2014/main" id="{443AFAB0-39E7-44C3-AC0A-CEAA11440E8A}"/>
              </a:ext>
            </a:extLst>
          </p:cNvPr>
          <p:cNvSpPr>
            <a:spLocks noGrp="1" noChangeArrowheads="1"/>
          </p:cNvSpPr>
          <p:nvPr>
            <p:ph type="body" idx="1"/>
          </p:nvPr>
        </p:nvSpPr>
        <p:spPr>
          <a:xfrm>
            <a:off x="908050" y="4689475"/>
            <a:ext cx="4981575" cy="4443413"/>
          </a:xfrm>
          <a:noFill/>
        </p:spPr>
        <p:txBody>
          <a:bodyPr lIns="92245" tIns="46122" rIns="92245" bIns="46122"/>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8D332CD-CFD2-430A-A1B7-7698970DAF6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B7C1CB-AC8D-43CB-B24D-504772CD8C46}" type="slidenum">
              <a:rPr lang="en-GB" altLang="en-US"/>
              <a:pPr eaLnBrk="1" hangingPunct="1"/>
              <a:t>36</a:t>
            </a:fld>
            <a:endParaRPr lang="en-GB" altLang="en-US"/>
          </a:p>
        </p:txBody>
      </p:sp>
      <p:sp>
        <p:nvSpPr>
          <p:cNvPr id="78851" name="Rectangle 2">
            <a:extLst>
              <a:ext uri="{FF2B5EF4-FFF2-40B4-BE49-F238E27FC236}">
                <a16:creationId xmlns:a16="http://schemas.microsoft.com/office/drawing/2014/main" id="{6D76E3A2-AC37-4CCB-8285-1396D90472E4}"/>
              </a:ext>
            </a:extLst>
          </p:cNvPr>
          <p:cNvSpPr>
            <a:spLocks noGrp="1" noRot="1" noChangeAspect="1" noChangeArrowheads="1" noTextEdit="1"/>
          </p:cNvSpPr>
          <p:nvPr>
            <p:ph type="sldImg"/>
          </p:nvPr>
        </p:nvSpPr>
        <p:spPr>
          <a:xfrm>
            <a:off x="931863" y="739775"/>
            <a:ext cx="4935537" cy="3702050"/>
          </a:xfrm>
          <a:ln/>
        </p:spPr>
      </p:sp>
      <p:sp>
        <p:nvSpPr>
          <p:cNvPr id="78852" name="Rectangle 3">
            <a:extLst>
              <a:ext uri="{FF2B5EF4-FFF2-40B4-BE49-F238E27FC236}">
                <a16:creationId xmlns:a16="http://schemas.microsoft.com/office/drawing/2014/main" id="{2A98A5D6-D822-4FE7-B34A-3ED6BD79A0AE}"/>
              </a:ext>
            </a:extLst>
          </p:cNvPr>
          <p:cNvSpPr>
            <a:spLocks noGrp="1" noChangeArrowheads="1"/>
          </p:cNvSpPr>
          <p:nvPr>
            <p:ph type="body" idx="1"/>
          </p:nvPr>
        </p:nvSpPr>
        <p:spPr>
          <a:xfrm>
            <a:off x="679450" y="4691063"/>
            <a:ext cx="5438775" cy="4441825"/>
          </a:xfrm>
          <a:noFill/>
        </p:spPr>
        <p:txBody>
          <a:bodyPr lIns="92245" tIns="46122" rIns="92245" bIns="46122"/>
          <a:lstStyle/>
          <a:p>
            <a:pPr eaLnBrk="1" hangingPunct="1"/>
            <a:endParaRPr lang="ms-MY"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B0EA635-2720-485C-8FD3-13C8B23BD08A}"/>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05517-DF1C-41B1-BA6E-851888E5B4E6}" type="slidenum">
              <a:rPr lang="en-GB" altLang="en-US"/>
              <a:pPr eaLnBrk="1" hangingPunct="1"/>
              <a:t>37</a:t>
            </a:fld>
            <a:endParaRPr lang="en-GB" altLang="en-US"/>
          </a:p>
        </p:txBody>
      </p:sp>
      <p:sp>
        <p:nvSpPr>
          <p:cNvPr id="79875" name="Rectangle 2">
            <a:extLst>
              <a:ext uri="{FF2B5EF4-FFF2-40B4-BE49-F238E27FC236}">
                <a16:creationId xmlns:a16="http://schemas.microsoft.com/office/drawing/2014/main" id="{73244188-8985-4292-9337-8BFF70739182}"/>
              </a:ext>
            </a:extLst>
          </p:cNvPr>
          <p:cNvSpPr>
            <a:spLocks noGrp="1" noRot="1" noChangeAspect="1" noChangeArrowheads="1" noTextEdit="1"/>
          </p:cNvSpPr>
          <p:nvPr>
            <p:ph type="sldImg"/>
          </p:nvPr>
        </p:nvSpPr>
        <p:spPr>
          <a:xfrm>
            <a:off x="938213" y="742950"/>
            <a:ext cx="4933950" cy="3700463"/>
          </a:xfrm>
          <a:ln/>
        </p:spPr>
      </p:sp>
      <p:sp>
        <p:nvSpPr>
          <p:cNvPr id="79876" name="Rectangle 3">
            <a:extLst>
              <a:ext uri="{FF2B5EF4-FFF2-40B4-BE49-F238E27FC236}">
                <a16:creationId xmlns:a16="http://schemas.microsoft.com/office/drawing/2014/main" id="{B9AA236C-A522-4530-B012-E2F46FC02336}"/>
              </a:ext>
            </a:extLst>
          </p:cNvPr>
          <p:cNvSpPr>
            <a:spLocks noGrp="1" noChangeArrowheads="1"/>
          </p:cNvSpPr>
          <p:nvPr>
            <p:ph type="body" idx="1"/>
          </p:nvPr>
        </p:nvSpPr>
        <p:spPr>
          <a:xfrm>
            <a:off x="677863" y="4689475"/>
            <a:ext cx="5441950" cy="4440238"/>
          </a:xfrm>
          <a:noFill/>
        </p:spPr>
        <p:txBody>
          <a:bodyPr/>
          <a:lstStyle/>
          <a:p>
            <a:pPr marL="228600" indent="-228600" eaLnBrk="1" hangingPunct="1"/>
            <a:r>
              <a:rPr lang="en-US" altLang="en-US" sz="1000">
                <a:latin typeface="Arial" panose="020B0604020202020204" pitchFamily="34" charset="0"/>
              </a:rPr>
              <a:t>Instituting adequate firewalls is crucial in the Islamic window operations in terms of segregation of funds, separate accounting, clearing and settlement system as well as separate prudential requirements.</a:t>
            </a:r>
          </a:p>
          <a:p>
            <a:pPr marL="228600" indent="-228600" eaLnBrk="1" hangingPunct="1"/>
            <a:r>
              <a:rPr lang="en-US" altLang="en-US" sz="1000">
                <a:latin typeface="Arial" panose="020B0604020202020204" pitchFamily="34" charset="0"/>
              </a:rPr>
              <a:t>In this regard, several key initiatives have been undertaken to further strengthen the risk management and operational efficiency in managing the Islamic banking portfolios in the Islamic window set-up via instituting the following firewalls:</a:t>
            </a:r>
          </a:p>
          <a:p>
            <a:pPr marL="228600" indent="-228600" eaLnBrk="1" hangingPunct="1"/>
            <a:r>
              <a:rPr lang="en-US" altLang="en-US" sz="1000">
                <a:latin typeface="Arial" panose="020B0604020202020204" pitchFamily="34" charset="0"/>
              </a:rPr>
              <a:t>Establishment of a </a:t>
            </a:r>
            <a:r>
              <a:rPr lang="en-US" altLang="en-US" sz="1000" b="1">
                <a:latin typeface="Arial" panose="020B0604020202020204" pitchFamily="34" charset="0"/>
              </a:rPr>
              <a:t>dedicated Islamic banking division</a:t>
            </a:r>
            <a:r>
              <a:rPr lang="en-US" altLang="en-US" sz="1000">
                <a:latin typeface="Arial" panose="020B0604020202020204" pitchFamily="34" charset="0"/>
              </a:rPr>
              <a:t> to be headed by a senior management officer of the banking institution. This requirement aims at promoting strategic focus in the Islamic banking business;</a:t>
            </a:r>
          </a:p>
          <a:p>
            <a:pPr marL="228600" indent="-228600" eaLnBrk="1" hangingPunct="1"/>
            <a:r>
              <a:rPr lang="en-US" altLang="en-US" sz="1000">
                <a:latin typeface="Arial" panose="020B0604020202020204" pitchFamily="34" charset="0"/>
              </a:rPr>
              <a:t>Allocation of </a:t>
            </a:r>
            <a:r>
              <a:rPr lang="en-US" altLang="en-US" sz="1000" b="1">
                <a:latin typeface="Arial" panose="020B0604020202020204" pitchFamily="34" charset="0"/>
              </a:rPr>
              <a:t>Islamic banking capital fund</a:t>
            </a:r>
            <a:r>
              <a:rPr lang="en-US" altLang="en-US" sz="1000">
                <a:latin typeface="Arial" panose="020B0604020202020204" pitchFamily="34" charset="0"/>
              </a:rPr>
              <a:t> for the Islamic banking operations.  The Islamic window is also subject to a separate compliance to the risk weighted capital ratio and core capital ratio of 8% and 4% respectively;</a:t>
            </a:r>
          </a:p>
          <a:p>
            <a:pPr marL="228600" indent="-228600" eaLnBrk="1" hangingPunct="1"/>
            <a:r>
              <a:rPr lang="en-US" altLang="en-US" sz="1000" b="1">
                <a:latin typeface="Arial" panose="020B0604020202020204" pitchFamily="34" charset="0"/>
              </a:rPr>
              <a:t>Proper segregation of funds</a:t>
            </a:r>
            <a:r>
              <a:rPr lang="en-US" altLang="en-US" sz="1000">
                <a:latin typeface="Arial" panose="020B0604020202020204" pitchFamily="34" charset="0"/>
              </a:rPr>
              <a:t> from the conventional banking operations including separate clearing accounts, separate membership code in the Real-Time Electronic Transfer of Funds and Securities (RENTAS) as well as separate cheque clearing system.  This form part of the efforts to minimise the issue of commingling of funds between the Islamic banking portfolio and the conventional banking business;</a:t>
            </a:r>
          </a:p>
          <a:p>
            <a:pPr marL="228600" indent="-228600" eaLnBrk="1" hangingPunct="1"/>
            <a:r>
              <a:rPr lang="en-US" altLang="en-US" sz="1000" b="1">
                <a:latin typeface="Arial" panose="020B0604020202020204" pitchFamily="34" charset="0"/>
              </a:rPr>
              <a:t>Additional disclosure of the Islamic banking portfolios in the financial statements</a:t>
            </a:r>
            <a:r>
              <a:rPr lang="en-US" altLang="en-US" sz="1000">
                <a:latin typeface="Arial" panose="020B0604020202020204" pitchFamily="34" charset="0"/>
              </a:rPr>
              <a:t> of the banking institution.  This is pursuant to the revised Guidelines on Financial Reporting for Licensed Islamic Banks (GP8-i) issued in June 2005 with the objective of enhancing transparency and disclosure of the Islamic banking portfolios to the relevant stakeholders;</a:t>
            </a:r>
          </a:p>
          <a:p>
            <a:pPr marL="228600" indent="-228600" eaLnBrk="1" hangingPunct="1"/>
            <a:r>
              <a:rPr lang="en-US" altLang="en-US" sz="1000" b="1">
                <a:latin typeface="Arial" panose="020B0604020202020204" pitchFamily="34" charset="0"/>
              </a:rPr>
              <a:t>Separate submission of statistical reports</a:t>
            </a:r>
            <a:r>
              <a:rPr lang="en-US" altLang="en-US" sz="1000">
                <a:latin typeface="Arial" panose="020B0604020202020204" pitchFamily="34" charset="0"/>
              </a:rPr>
              <a:t> to Bank Negara Malaysia via the Financial Institutions Statistical System (FISS) on monthly basis; and</a:t>
            </a:r>
          </a:p>
          <a:p>
            <a:pPr marL="228600" indent="-228600" eaLnBrk="1" hangingPunct="1"/>
            <a:r>
              <a:rPr lang="en-US" altLang="en-US" sz="1000">
                <a:latin typeface="Arial" panose="020B0604020202020204" pitchFamily="34" charset="0"/>
              </a:rPr>
              <a:t>Separate compliance to the statutory reserve requirement, the new liquidity framework and single customer credit limit for the Islamic banking portfolios.</a:t>
            </a:r>
          </a:p>
          <a:p>
            <a:pPr marL="228600" indent="-228600" eaLnBrk="1" hangingPunct="1"/>
            <a:endParaRPr lang="en-US" altLang="en-US" sz="10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720A2B9-F739-4655-9E51-35CEEFC7E16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B58BA-9991-44E7-8300-9CABB8DBAE0D}" type="slidenum">
              <a:rPr lang="en-GB" altLang="en-US"/>
              <a:pPr eaLnBrk="1" hangingPunct="1"/>
              <a:t>39</a:t>
            </a:fld>
            <a:endParaRPr lang="en-GB" altLang="en-US"/>
          </a:p>
        </p:txBody>
      </p:sp>
      <p:sp>
        <p:nvSpPr>
          <p:cNvPr id="74755" name="Rectangle 2">
            <a:extLst>
              <a:ext uri="{FF2B5EF4-FFF2-40B4-BE49-F238E27FC236}">
                <a16:creationId xmlns:a16="http://schemas.microsoft.com/office/drawing/2014/main" id="{18240F79-97BE-4223-8BE1-CE98555DE948}"/>
              </a:ext>
            </a:extLst>
          </p:cNvPr>
          <p:cNvSpPr>
            <a:spLocks noGrp="1" noRot="1" noChangeAspect="1" noChangeArrowheads="1" noTextEdit="1"/>
          </p:cNvSpPr>
          <p:nvPr>
            <p:ph type="sldImg"/>
          </p:nvPr>
        </p:nvSpPr>
        <p:spPr>
          <a:xfrm>
            <a:off x="928688" y="639763"/>
            <a:ext cx="4940300" cy="3705225"/>
          </a:xfrm>
          <a:ln/>
        </p:spPr>
      </p:sp>
      <p:sp>
        <p:nvSpPr>
          <p:cNvPr id="50179" name="Rectangle 3">
            <a:extLst>
              <a:ext uri="{FF2B5EF4-FFF2-40B4-BE49-F238E27FC236}">
                <a16:creationId xmlns:a16="http://schemas.microsoft.com/office/drawing/2014/main" id="{4635B31E-BF4C-4267-A2B1-A57430CC052D}"/>
              </a:ext>
            </a:extLst>
          </p:cNvPr>
          <p:cNvSpPr>
            <a:spLocks noGrp="1" noChangeArrowheads="1"/>
          </p:cNvSpPr>
          <p:nvPr>
            <p:ph type="body" idx="1"/>
          </p:nvPr>
        </p:nvSpPr>
        <p:spPr>
          <a:xfrm>
            <a:off x="268288" y="4505325"/>
            <a:ext cx="6261100" cy="5084763"/>
          </a:xfrm>
        </p:spPr>
        <p:txBody>
          <a:bodyPr/>
          <a:lstStyle/>
          <a:p>
            <a:pPr eaLnBrk="1" hangingPunct="1">
              <a:lnSpc>
                <a:spcPct val="90000"/>
              </a:lnSpc>
              <a:defRPr/>
            </a:pPr>
            <a:r>
              <a:rPr lang="en-US"/>
              <a:t>Shariah is the hallmark of Islamic finance that serve as overarching principle for Islamic Financial transactions. It is imperative that IFIs have in place comprehensive Shariah Governance framework to ensure full-adherence to Shariah principles. </a:t>
            </a:r>
          </a:p>
          <a:p>
            <a:pPr eaLnBrk="1" hangingPunct="1">
              <a:lnSpc>
                <a:spcPct val="90000"/>
              </a:lnSpc>
              <a:defRPr/>
            </a:pPr>
            <a:r>
              <a:rPr lang="en-US"/>
              <a:t>Malaysia has developed several governance policies on Shariah, among which:</a:t>
            </a:r>
          </a:p>
          <a:p>
            <a:pPr marL="363538" lvl="1" indent="-184150" eaLnBrk="1" hangingPunct="1">
              <a:lnSpc>
                <a:spcPct val="90000"/>
              </a:lnSpc>
              <a:buClr>
                <a:srgbClr val="FF0000"/>
              </a:buClr>
              <a:buFontTx/>
              <a:buAutoNum type="arabicPeriod"/>
              <a:defRPr/>
            </a:pPr>
            <a:r>
              <a:rPr lang="en-US"/>
              <a:t>Shariah Advisory Council at National level serves as the highest authority for Shariah matters in Islamic finance. This will ensure</a:t>
            </a:r>
            <a:r>
              <a:rPr lang="en-US" sz="1000"/>
              <a:t> greater certainty &amp; harmonisation of Islamic finance practices</a:t>
            </a:r>
            <a:endParaRPr lang="en-US"/>
          </a:p>
          <a:p>
            <a:pPr marL="363538" lvl="1" indent="-184150" eaLnBrk="1" hangingPunct="1">
              <a:lnSpc>
                <a:spcPct val="90000"/>
              </a:lnSpc>
              <a:buClr>
                <a:srgbClr val="FF0000"/>
              </a:buClr>
              <a:buFontTx/>
              <a:buAutoNum type="arabicPeriod"/>
              <a:defRPr/>
            </a:pPr>
            <a:r>
              <a:rPr lang="en-US"/>
              <a:t>Placing accountability on Shariah committee of IFIs on their decision, views &amp; opinions related to shariah matters </a:t>
            </a:r>
          </a:p>
          <a:p>
            <a:pPr marL="363538" lvl="1" indent="-184150" eaLnBrk="1" hangingPunct="1">
              <a:lnSpc>
                <a:spcPct val="90000"/>
              </a:lnSpc>
              <a:buClr>
                <a:srgbClr val="FF0000"/>
              </a:buClr>
              <a:buFontTx/>
              <a:buAutoNum type="arabicPeriod"/>
              <a:defRPr/>
            </a:pPr>
            <a:r>
              <a:rPr lang="en-US"/>
              <a:t>Ensuring Board &amp; senior management has sufficient expertise &amp; capability in dealing with issues specific to Islamic financial transactions</a:t>
            </a:r>
          </a:p>
          <a:p>
            <a:pPr marL="363538" lvl="1" indent="-184150" eaLnBrk="1" hangingPunct="1">
              <a:lnSpc>
                <a:spcPct val="90000"/>
              </a:lnSpc>
              <a:buClr>
                <a:srgbClr val="FF0000"/>
              </a:buClr>
              <a:buFontTx/>
              <a:buAutoNum type="arabicPeriod"/>
              <a:defRPr/>
            </a:pPr>
            <a:r>
              <a:rPr lang="en-US"/>
              <a:t>Shariah review &amp; Shariah audit to provide check &amp; balance.</a:t>
            </a:r>
          </a:p>
          <a:p>
            <a:pPr eaLnBrk="1" hangingPunct="1">
              <a:lnSpc>
                <a:spcPct val="90000"/>
              </a:lnSpc>
              <a:defRPr/>
            </a:pPr>
            <a:r>
              <a:rPr lang="en-US" u="sng"/>
              <a:t>Fatwa Rulings:</a:t>
            </a:r>
            <a:r>
              <a:rPr lang="en-US"/>
              <a:t> All Shariah rulings are publicly available.</a:t>
            </a:r>
            <a:endParaRPr lang="en-US" b="1"/>
          </a:p>
          <a:p>
            <a:pPr eaLnBrk="1" hangingPunct="1">
              <a:lnSpc>
                <a:spcPct val="90000"/>
              </a:lnSpc>
              <a:defRPr/>
            </a:pPr>
            <a:r>
              <a:rPr lang="en-US" sz="1000" b="1">
                <a:solidFill>
                  <a:srgbClr val="000099"/>
                </a:solidFill>
              </a:rPr>
              <a:t>Notes for Pengarah:	</a:t>
            </a:r>
            <a:r>
              <a:rPr lang="en-US" b="1">
                <a:solidFill>
                  <a:srgbClr val="000099"/>
                </a:solidFill>
              </a:rPr>
              <a:t>	</a:t>
            </a:r>
          </a:p>
          <a:p>
            <a:pPr marL="363538" lvl="1" indent="-184150" eaLnBrk="1" hangingPunct="1">
              <a:lnSpc>
                <a:spcPct val="90000"/>
              </a:lnSpc>
              <a:defRPr/>
            </a:pPr>
            <a:r>
              <a:rPr lang="en-US" sz="1000">
                <a:solidFill>
                  <a:srgbClr val="000099"/>
                </a:solidFill>
              </a:rPr>
              <a:t>a) </a:t>
            </a:r>
            <a:r>
              <a:rPr lang="en-US" sz="1000" u="sng">
                <a:solidFill>
                  <a:srgbClr val="000099"/>
                </a:solidFill>
              </a:rPr>
              <a:t>Management </a:t>
            </a:r>
            <a:r>
              <a:rPr lang="en-US" sz="1000">
                <a:solidFill>
                  <a:srgbClr val="000099"/>
                </a:solidFill>
              </a:rPr>
              <a:t>– 1.</a:t>
            </a:r>
            <a:r>
              <a:rPr lang="en-US" sz="1000" u="sng">
                <a:solidFill>
                  <a:srgbClr val="000099"/>
                </a:solidFill>
                <a:effectLst>
                  <a:outerShdw blurRad="38100" dist="38100" dir="2700000" algn="tl">
                    <a:srgbClr val="C0C0C0"/>
                  </a:outerShdw>
                </a:effectLst>
              </a:rPr>
              <a:t> </a:t>
            </a:r>
            <a:r>
              <a:rPr lang="en-US" sz="1000">
                <a:solidFill>
                  <a:srgbClr val="000099"/>
                </a:solidFill>
              </a:rPr>
              <a:t>Ensure executions of business &amp; operations are in accordance with Shariah rules &amp; principles; 2. Management should ensure that shariah compliance extends beyond the product approval stage, that is, how the product is operationalised in terms of marketing, documentation, disbursements and recovery; 3. Provide necessary support to Shariah committee</a:t>
            </a:r>
          </a:p>
          <a:p>
            <a:pPr marL="363538" lvl="1" indent="-184150" eaLnBrk="1" hangingPunct="1">
              <a:lnSpc>
                <a:spcPct val="90000"/>
              </a:lnSpc>
              <a:defRPr/>
            </a:pPr>
            <a:r>
              <a:rPr lang="en-US" sz="1000">
                <a:solidFill>
                  <a:srgbClr val="000099"/>
                </a:solidFill>
              </a:rPr>
              <a:t>b) </a:t>
            </a:r>
            <a:r>
              <a:rPr lang="en-US" sz="1000" u="sng">
                <a:solidFill>
                  <a:srgbClr val="000099"/>
                </a:solidFill>
              </a:rPr>
              <a:t>Board ultimately responsible for overall oversight of the IFI’s Shariah compliance.</a:t>
            </a:r>
            <a:r>
              <a:rPr lang="en-US" sz="1000">
                <a:solidFill>
                  <a:srgbClr val="000099"/>
                </a:solidFill>
              </a:rPr>
              <a:t> 1. Ensure executions of business &amp; operations are in accordance with Shariah rules &amp; principles; 2. Provide independence and necessary support to Shariah committee</a:t>
            </a:r>
          </a:p>
          <a:p>
            <a:pPr marL="363538" lvl="1" indent="-184150" eaLnBrk="1" hangingPunct="1">
              <a:lnSpc>
                <a:spcPct val="90000"/>
              </a:lnSpc>
              <a:defRPr/>
            </a:pPr>
            <a:r>
              <a:rPr lang="en-US" sz="1000">
                <a:solidFill>
                  <a:srgbClr val="000099"/>
                </a:solidFill>
              </a:rPr>
              <a:t>c) </a:t>
            </a:r>
            <a:r>
              <a:rPr lang="en-US" sz="1000" u="sng">
                <a:solidFill>
                  <a:srgbClr val="000099"/>
                </a:solidFill>
              </a:rPr>
              <a:t>Shariah Committee</a:t>
            </a:r>
            <a:r>
              <a:rPr lang="en-US" sz="1000">
                <a:solidFill>
                  <a:srgbClr val="000099"/>
                </a:solidFill>
              </a:rPr>
              <a:t> 1.Shariah Committee is responsible over the IFI’s compliant to Shariah; 2. All Islamic finance transactions need to be vetted by the Shariah Committee and Shariah officers shall report to the Shariah committee and management; 3. Shariah committee will be accountable on decisions, opinions &amp; views related to Shariah matters.</a:t>
            </a:r>
          </a:p>
          <a:p>
            <a:pPr marL="363538" lvl="1" indent="-184150" eaLnBrk="1" hangingPunct="1">
              <a:lnSpc>
                <a:spcPct val="90000"/>
              </a:lnSpc>
              <a:defRPr/>
            </a:pPr>
            <a:r>
              <a:rPr lang="en-US" sz="1000">
                <a:solidFill>
                  <a:srgbClr val="000099"/>
                </a:solidFill>
              </a:rPr>
              <a:t>d) </a:t>
            </a:r>
            <a:r>
              <a:rPr lang="en-US" sz="1000" u="sng">
                <a:solidFill>
                  <a:srgbClr val="000099"/>
                </a:solidFill>
              </a:rPr>
              <a:t>Shariah Compliance Function</a:t>
            </a:r>
            <a:r>
              <a:rPr lang="en-US" sz="1000">
                <a:solidFill>
                  <a:srgbClr val="000099"/>
                </a:solidFill>
              </a:rPr>
              <a:t> 1.</a:t>
            </a:r>
            <a:r>
              <a:rPr lang="en-US" sz="1000" u="sng">
                <a:solidFill>
                  <a:srgbClr val="000099"/>
                </a:solidFill>
              </a:rPr>
              <a:t> </a:t>
            </a:r>
            <a:r>
              <a:rPr lang="en-US" sz="1000">
                <a:solidFill>
                  <a:srgbClr val="000099"/>
                </a:solidFill>
              </a:rPr>
              <a:t>The extent of the </a:t>
            </a:r>
            <a:r>
              <a:rPr lang="en-US" sz="1000" b="1">
                <a:solidFill>
                  <a:srgbClr val="000099"/>
                </a:solidFill>
              </a:rPr>
              <a:t>shariah compliance review</a:t>
            </a:r>
            <a:r>
              <a:rPr lang="en-US" sz="1000">
                <a:solidFill>
                  <a:srgbClr val="000099"/>
                </a:solidFill>
              </a:rPr>
              <a:t> will need to be undertaken on a regular and continuous basis by the bank’s Shariah division; 2. There will be a requirement for </a:t>
            </a:r>
            <a:r>
              <a:rPr lang="en-US" sz="1000" b="1">
                <a:solidFill>
                  <a:srgbClr val="000099"/>
                </a:solidFill>
              </a:rPr>
              <a:t>shariah-compliance audits</a:t>
            </a:r>
            <a:r>
              <a:rPr lang="en-US" sz="1000">
                <a:solidFill>
                  <a:srgbClr val="000099"/>
                </a:solidFill>
              </a:rPr>
              <a:t> to be conducted by independent auditors to ensure that the integrity of shariah principles is not compromised.</a:t>
            </a:r>
          </a:p>
        </p:txBody>
      </p:sp>
    </p:spTree>
    <p:extLst>
      <p:ext uri="{BB962C8B-B14F-4D97-AF65-F5344CB8AC3E}">
        <p14:creationId xmlns:p14="http://schemas.microsoft.com/office/powerpoint/2010/main" val="11667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304800" y="6578599"/>
            <a:ext cx="1676400" cy="228601"/>
          </a:xfrm>
          <a:prstGeom prst="rect">
            <a:avLst/>
          </a:prstGeom>
        </p:spPr>
        <p:txBody>
          <a:bodyPr/>
          <a:lstStyle>
            <a:lvl1pPr>
              <a:defRPr/>
            </a:lvl1pPr>
          </a:lstStyle>
          <a:p>
            <a:fld id="{DE0607ED-A62A-4842-B5D4-16B6FBB646B1}" type="datetime1">
              <a:rPr lang="en-US" smtClean="0"/>
              <a:t>3/24/2022</a:t>
            </a:fld>
            <a:endParaRPr lang="en-US" dirty="0"/>
          </a:p>
        </p:txBody>
      </p:sp>
      <p:sp>
        <p:nvSpPr>
          <p:cNvPr id="11" name="Footer Placeholder 2"/>
          <p:cNvSpPr>
            <a:spLocks noGrp="1"/>
          </p:cNvSpPr>
          <p:nvPr>
            <p:ph type="ftr" sz="quarter" idx="11"/>
          </p:nvPr>
        </p:nvSpPr>
        <p:spPr>
          <a:xfrm>
            <a:off x="2057400" y="6594475"/>
            <a:ext cx="5562600" cy="212724"/>
          </a:xfrm>
          <a:prstGeom prst="rect">
            <a:avLst/>
          </a:prstGeom>
        </p:spPr>
        <p:txBody>
          <a:bodyPr/>
          <a:lstStyle/>
          <a:p>
            <a:r>
              <a:rPr lang="en-US"/>
              <a:t>8th AFRICA SUMMIT ORGANIZED BY ALHUDA ICBE, BANJUL THE GAMBIA </a:t>
            </a:r>
            <a:endParaRPr lang="en-US" dirty="0"/>
          </a:p>
        </p:txBody>
      </p:sp>
      <p:sp>
        <p:nvSpPr>
          <p:cNvPr id="12" name="Slide Number Placeholder 3"/>
          <p:cNvSpPr>
            <a:spLocks noGrp="1"/>
          </p:cNvSpPr>
          <p:nvPr>
            <p:ph type="sldNum" sz="quarter" idx="12"/>
          </p:nvPr>
        </p:nvSpPr>
        <p:spPr>
          <a:xfrm>
            <a:off x="7696200" y="6578600"/>
            <a:ext cx="1143000" cy="228600"/>
          </a:xfrm>
          <a:prstGeom prst="rect">
            <a:avLst/>
          </a:prstGeom>
        </p:spPr>
        <p:txBody>
          <a:bodyPr/>
          <a:lstStyle/>
          <a:p>
            <a:fld id="{126ADCFE-4915-4466-9522-A563F2BED467}" type="slidenum">
              <a:rPr lang="en-US" smtClean="0"/>
              <a:pPr/>
              <a:t>‹#›</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8531226" cy="1362075"/>
          </a:xfrm>
        </p:spPr>
        <p:txBody>
          <a:bodyPr anchor="t">
            <a:normAutofit/>
          </a:bodyPr>
          <a:lstStyle>
            <a:lvl1pPr algn="l">
              <a:defRPr sz="2800" b="1" cap="none" baseline="0"/>
            </a:lvl1pPr>
          </a:lstStyle>
          <a:p>
            <a:r>
              <a:rPr lang="en-US" dirty="0"/>
              <a:t>Click to edit Master title style</a:t>
            </a:r>
          </a:p>
        </p:txBody>
      </p:sp>
      <p:sp>
        <p:nvSpPr>
          <p:cNvPr id="3" name="Text Placeholder 2"/>
          <p:cNvSpPr>
            <a:spLocks noGrp="1"/>
          </p:cNvSpPr>
          <p:nvPr>
            <p:ph type="body" idx="1"/>
          </p:nvPr>
        </p:nvSpPr>
        <p:spPr>
          <a:xfrm>
            <a:off x="304800" y="2906713"/>
            <a:ext cx="8531226" cy="1500187"/>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1"/>
          <p:cNvSpPr>
            <a:spLocks noGrp="1"/>
          </p:cNvSpPr>
          <p:nvPr>
            <p:ph type="dt" sz="half" idx="10"/>
          </p:nvPr>
        </p:nvSpPr>
        <p:spPr>
          <a:xfrm>
            <a:off x="304800" y="6578599"/>
            <a:ext cx="1676400" cy="228601"/>
          </a:xfrm>
          <a:prstGeom prst="rect">
            <a:avLst/>
          </a:prstGeom>
        </p:spPr>
        <p:txBody>
          <a:bodyPr/>
          <a:lstStyle>
            <a:lvl1pPr>
              <a:defRPr/>
            </a:lvl1pPr>
          </a:lstStyle>
          <a:p>
            <a:fld id="{C8417759-E9D9-47DB-92A9-2FB7F3FE498A}" type="datetime1">
              <a:rPr lang="en-US" smtClean="0"/>
              <a:t>3/24/2022</a:t>
            </a:fld>
            <a:endParaRPr lang="en-US" dirty="0"/>
          </a:p>
        </p:txBody>
      </p:sp>
      <p:sp>
        <p:nvSpPr>
          <p:cNvPr id="8" name="Footer Placeholder 2"/>
          <p:cNvSpPr>
            <a:spLocks noGrp="1"/>
          </p:cNvSpPr>
          <p:nvPr>
            <p:ph type="ftr" sz="quarter" idx="11"/>
          </p:nvPr>
        </p:nvSpPr>
        <p:spPr>
          <a:xfrm>
            <a:off x="2057400" y="6594475"/>
            <a:ext cx="5562600" cy="212724"/>
          </a:xfrm>
          <a:prstGeom prst="rect">
            <a:avLst/>
          </a:prstGeom>
        </p:spPr>
        <p:txBody>
          <a:bodyPr/>
          <a:lstStyle/>
          <a:p>
            <a:r>
              <a:rPr lang="en-US"/>
              <a:t>8th AFRICA SUMMIT ORGANIZED BY ALHUDA ICBE, BANJUL THE GAMBIA </a:t>
            </a:r>
            <a:endParaRPr lang="en-US" dirty="0"/>
          </a:p>
        </p:txBody>
      </p:sp>
      <p:sp>
        <p:nvSpPr>
          <p:cNvPr id="9" name="Slide Number Placeholder 3"/>
          <p:cNvSpPr>
            <a:spLocks noGrp="1"/>
          </p:cNvSpPr>
          <p:nvPr>
            <p:ph type="sldNum" sz="quarter" idx="12"/>
          </p:nvPr>
        </p:nvSpPr>
        <p:spPr>
          <a:xfrm>
            <a:off x="7696200" y="6578600"/>
            <a:ext cx="1143000" cy="228600"/>
          </a:xfrm>
          <a:prstGeom prst="rect">
            <a:avLst/>
          </a:prstGeom>
        </p:spPr>
        <p:txBody>
          <a:bodyPr/>
          <a:lstStyle/>
          <a:p>
            <a:fld id="{126ADCFE-4915-4466-9522-A563F2BED467}" type="slidenum">
              <a:rPr lang="en-US" smtClean="0"/>
              <a:pPr/>
              <a:t>‹#›</a:t>
            </a:fld>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92162"/>
          </a:xfrm>
        </p:spPr>
        <p:txBody>
          <a:bodyPr>
            <a:normAutofit/>
          </a:bodyPr>
          <a:lstStyle>
            <a:lvl1pPr>
              <a:defRPr sz="2800"/>
            </a:lvl1pPr>
          </a:lstStyle>
          <a:p>
            <a:r>
              <a:rPr lang="en-US"/>
              <a:t>Click to edit Master title style</a:t>
            </a:r>
          </a:p>
        </p:txBody>
      </p:sp>
      <p:sp>
        <p:nvSpPr>
          <p:cNvPr id="3" name="Text Placeholder 2"/>
          <p:cNvSpPr>
            <a:spLocks noGrp="1"/>
          </p:cNvSpPr>
          <p:nvPr>
            <p:ph type="body" idx="1"/>
          </p:nvPr>
        </p:nvSpPr>
        <p:spPr>
          <a:xfrm>
            <a:off x="304800" y="1079500"/>
            <a:ext cx="41925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731962"/>
            <a:ext cx="4192588" cy="461803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79500"/>
            <a:ext cx="41941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31962"/>
            <a:ext cx="4194175" cy="461803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
          <p:cNvSpPr>
            <a:spLocks noGrp="1"/>
          </p:cNvSpPr>
          <p:nvPr>
            <p:ph type="dt" sz="half" idx="10"/>
          </p:nvPr>
        </p:nvSpPr>
        <p:spPr>
          <a:xfrm>
            <a:off x="304800" y="6578600"/>
            <a:ext cx="1676400" cy="228601"/>
          </a:xfrm>
          <a:prstGeom prst="rect">
            <a:avLst/>
          </a:prstGeom>
        </p:spPr>
        <p:txBody>
          <a:bodyPr/>
          <a:lstStyle>
            <a:lvl1pPr>
              <a:defRPr sz="1000"/>
            </a:lvl1pPr>
          </a:lstStyle>
          <a:p>
            <a:fld id="{FC5B62EE-C594-4A51-931A-B201F14C43C5}" type="datetime1">
              <a:rPr lang="en-US" smtClean="0"/>
              <a:t>3/24/2022</a:t>
            </a:fld>
            <a:endParaRPr lang="en-US" dirty="0"/>
          </a:p>
        </p:txBody>
      </p:sp>
      <p:sp>
        <p:nvSpPr>
          <p:cNvPr id="12" name="Footer Placeholder 2"/>
          <p:cNvSpPr>
            <a:spLocks noGrp="1"/>
          </p:cNvSpPr>
          <p:nvPr>
            <p:ph type="ftr" sz="quarter" idx="11"/>
          </p:nvPr>
        </p:nvSpPr>
        <p:spPr>
          <a:xfrm>
            <a:off x="2057400" y="6594476"/>
            <a:ext cx="5562600" cy="212724"/>
          </a:xfrm>
          <a:prstGeom prst="rect">
            <a:avLst/>
          </a:prstGeom>
        </p:spPr>
        <p:txBody>
          <a:bodyPr/>
          <a:lstStyle>
            <a:lvl1pPr>
              <a:defRPr sz="1000"/>
            </a:lvl1pPr>
          </a:lstStyle>
          <a:p>
            <a:r>
              <a:rPr lang="en-US"/>
              <a:t>8th AFRICA SUMMIT ORGANIZED BY ALHUDA ICBE, BANJUL THE GAMBIA </a:t>
            </a:r>
            <a:endParaRPr lang="en-US" dirty="0"/>
          </a:p>
        </p:txBody>
      </p:sp>
      <p:sp>
        <p:nvSpPr>
          <p:cNvPr id="13" name="Slide Number Placeholder 3"/>
          <p:cNvSpPr>
            <a:spLocks noGrp="1"/>
          </p:cNvSpPr>
          <p:nvPr>
            <p:ph type="sldNum" sz="quarter" idx="12"/>
          </p:nvPr>
        </p:nvSpPr>
        <p:spPr>
          <a:xfrm>
            <a:off x="7696200" y="6578601"/>
            <a:ext cx="1143000" cy="228600"/>
          </a:xfrm>
          <a:prstGeom prst="rect">
            <a:avLst/>
          </a:prstGeom>
        </p:spPr>
        <p:txBody>
          <a:bodyPr/>
          <a:lstStyle>
            <a:lvl1pPr>
              <a:defRPr sz="1000"/>
            </a:lvl1pPr>
          </a:lstStyle>
          <a:p>
            <a:fld id="{126ADCFE-4915-4466-9522-A563F2BED467}" type="slidenum">
              <a:rPr lang="en-US" smtClean="0"/>
              <a:pPr/>
              <a:t>‹#›</a:t>
            </a:fld>
            <a:endParaRPr lang="en-U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a:lvl1pPr>
          </a:lstStyle>
          <a:p>
            <a:r>
              <a:rPr lang="en-US" dirty="0"/>
              <a:t>Click to edit Master title style</a:t>
            </a:r>
          </a:p>
        </p:txBody>
      </p:sp>
      <p:sp>
        <p:nvSpPr>
          <p:cNvPr id="6" name="Date Placeholder 1"/>
          <p:cNvSpPr>
            <a:spLocks noGrp="1"/>
          </p:cNvSpPr>
          <p:nvPr>
            <p:ph type="dt" sz="half" idx="10"/>
          </p:nvPr>
        </p:nvSpPr>
        <p:spPr>
          <a:xfrm>
            <a:off x="304800" y="6578599"/>
            <a:ext cx="1676400" cy="228601"/>
          </a:xfrm>
          <a:prstGeom prst="rect">
            <a:avLst/>
          </a:prstGeom>
        </p:spPr>
        <p:txBody>
          <a:bodyPr/>
          <a:lstStyle>
            <a:lvl1pPr>
              <a:defRPr/>
            </a:lvl1pPr>
          </a:lstStyle>
          <a:p>
            <a:fld id="{B1AEA51D-869B-4565-93D3-892D8A4F2B33}" type="datetime1">
              <a:rPr lang="en-US" smtClean="0"/>
              <a:t>3/24/2022</a:t>
            </a:fld>
            <a:endParaRPr lang="en-US" dirty="0"/>
          </a:p>
        </p:txBody>
      </p:sp>
      <p:sp>
        <p:nvSpPr>
          <p:cNvPr id="7" name="Footer Placeholder 2"/>
          <p:cNvSpPr>
            <a:spLocks noGrp="1"/>
          </p:cNvSpPr>
          <p:nvPr>
            <p:ph type="ftr" sz="quarter" idx="11"/>
          </p:nvPr>
        </p:nvSpPr>
        <p:spPr>
          <a:xfrm>
            <a:off x="2057400" y="6594475"/>
            <a:ext cx="5562600" cy="212724"/>
          </a:xfrm>
          <a:prstGeom prst="rect">
            <a:avLst/>
          </a:prstGeom>
        </p:spPr>
        <p:txBody>
          <a:bodyPr/>
          <a:lstStyle/>
          <a:p>
            <a:r>
              <a:rPr lang="en-US"/>
              <a:t>8th AFRICA SUMMIT ORGANIZED BY ALHUDA ICBE, BANJUL THE GAMBIA </a:t>
            </a:r>
            <a:endParaRPr lang="en-US" dirty="0"/>
          </a:p>
        </p:txBody>
      </p:sp>
      <p:sp>
        <p:nvSpPr>
          <p:cNvPr id="8" name="Slide Number Placeholder 3"/>
          <p:cNvSpPr>
            <a:spLocks noGrp="1"/>
          </p:cNvSpPr>
          <p:nvPr>
            <p:ph type="sldNum" sz="quarter" idx="12"/>
          </p:nvPr>
        </p:nvSpPr>
        <p:spPr>
          <a:xfrm>
            <a:off x="7696200" y="6578600"/>
            <a:ext cx="1143000" cy="228600"/>
          </a:xfrm>
          <a:prstGeom prst="rect">
            <a:avLst/>
          </a:prstGeom>
        </p:spPr>
        <p:txBody>
          <a:bodyPr/>
          <a:lstStyle/>
          <a:p>
            <a:fld id="{126ADCFE-4915-4466-9522-A563F2BED467}" type="slidenum">
              <a:rPr lang="en-US" smtClean="0"/>
              <a:pPr/>
              <a:t>‹#›</a:t>
            </a:fld>
            <a:endParaRPr lang="en-US" dirty="0"/>
          </a:p>
        </p:txBody>
      </p:sp>
    </p:spTree>
    <p:extLst>
      <p:ext uri="{BB962C8B-B14F-4D97-AF65-F5344CB8AC3E}">
        <p14:creationId xmlns:p14="http://schemas.microsoft.com/office/powerpoint/2010/main" val="3737897880"/>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5C08C11A-C9E6-4D73-87A2-9B4F12B14257}" type="datetime1">
              <a:rPr lang="en-US" smtClean="0"/>
              <a:t>3/24/2022</a:t>
            </a:fld>
            <a:endParaRPr lang="en-US"/>
          </a:p>
        </p:txBody>
      </p:sp>
      <p:sp>
        <p:nvSpPr>
          <p:cNvPr id="5" name="Espace réservé du pied de page 4"/>
          <p:cNvSpPr>
            <a:spLocks noGrp="1"/>
          </p:cNvSpPr>
          <p:nvPr>
            <p:ph type="ftr" sz="quarter" idx="11"/>
          </p:nvPr>
        </p:nvSpPr>
        <p:spPr/>
        <p:txBody>
          <a:bodyPr/>
          <a:lstStyle/>
          <a:p>
            <a:r>
              <a:rPr lang="en-US"/>
              <a:t>8th AFRICA SUMMIT ORGANIZED BY ALHUDA ICBE, BANJUL THE GAMBIA </a:t>
            </a:r>
          </a:p>
        </p:txBody>
      </p:sp>
      <p:sp>
        <p:nvSpPr>
          <p:cNvPr id="6" name="Espace réservé du numéro de diapositive 5"/>
          <p:cNvSpPr>
            <a:spLocks noGrp="1"/>
          </p:cNvSpPr>
          <p:nvPr>
            <p:ph type="sldNum" sz="quarter" idx="12"/>
          </p:nvPr>
        </p:nvSpPr>
        <p:spPr/>
        <p:txBody>
          <a:bodyPr/>
          <a:lstStyle/>
          <a:p>
            <a:fld id="{824CFE23-6035-4956-9FDF-81269F122A1B}" type="slidenum">
              <a:rPr lang="en-US" smtClean="0"/>
              <a:pPr/>
              <a:t>‹#›</a:t>
            </a:fld>
            <a:endParaRPr lang="en-US"/>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56654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a:p>
        </p:txBody>
      </p:sp>
      <p:sp>
        <p:nvSpPr>
          <p:cNvPr id="4" name="Rectangle 4">
            <a:extLst>
              <a:ext uri="{FF2B5EF4-FFF2-40B4-BE49-F238E27FC236}">
                <a16:creationId xmlns:a16="http://schemas.microsoft.com/office/drawing/2014/main" id="{1664E398-70A9-4A4E-AC53-5D8A0B0C942C}"/>
              </a:ext>
            </a:extLst>
          </p:cNvPr>
          <p:cNvSpPr>
            <a:spLocks noGrp="1" noChangeArrowheads="1"/>
          </p:cNvSpPr>
          <p:nvPr>
            <p:ph type="dt" sz="half" idx="10"/>
          </p:nvPr>
        </p:nvSpPr>
        <p:spPr>
          <a:ln/>
        </p:spPr>
        <p:txBody>
          <a:bodyPr/>
          <a:lstStyle>
            <a:lvl1pPr>
              <a:defRPr/>
            </a:lvl1pPr>
          </a:lstStyle>
          <a:p>
            <a:pPr>
              <a:defRPr/>
            </a:pPr>
            <a:fld id="{1EB7F3D5-CCC0-41D4-8F79-5F00F72F0EEB}" type="datetime1">
              <a:rPr lang="en-US" smtClean="0"/>
              <a:t>3/24/2022</a:t>
            </a:fld>
            <a:endParaRPr lang="en-GB"/>
          </a:p>
        </p:txBody>
      </p:sp>
      <p:sp>
        <p:nvSpPr>
          <p:cNvPr id="5" name="Rectangle 5">
            <a:extLst>
              <a:ext uri="{FF2B5EF4-FFF2-40B4-BE49-F238E27FC236}">
                <a16:creationId xmlns:a16="http://schemas.microsoft.com/office/drawing/2014/main" id="{09CC11BE-0598-459E-9A79-ACE158B7B577}"/>
              </a:ext>
            </a:extLst>
          </p:cNvPr>
          <p:cNvSpPr>
            <a:spLocks noGrp="1" noChangeArrowheads="1"/>
          </p:cNvSpPr>
          <p:nvPr>
            <p:ph type="ftr" sz="quarter" idx="11"/>
          </p:nvPr>
        </p:nvSpPr>
        <p:spPr>
          <a:ln/>
        </p:spPr>
        <p:txBody>
          <a:bodyPr/>
          <a:lstStyle>
            <a:lvl1pPr>
              <a:defRPr/>
            </a:lvl1pPr>
          </a:lstStyle>
          <a:p>
            <a:pPr>
              <a:defRPr/>
            </a:pPr>
            <a:r>
              <a:rPr lang="en-US"/>
              <a:t>8th AFRICA SUMMIT ORGANIZED BY ALHUDA ICBE, BANJUL THE GAMBIA </a:t>
            </a:r>
            <a:endParaRPr lang="en-GB"/>
          </a:p>
        </p:txBody>
      </p:sp>
      <p:sp>
        <p:nvSpPr>
          <p:cNvPr id="6" name="Rectangle 6">
            <a:extLst>
              <a:ext uri="{FF2B5EF4-FFF2-40B4-BE49-F238E27FC236}">
                <a16:creationId xmlns:a16="http://schemas.microsoft.com/office/drawing/2014/main" id="{2A8BA472-A0C7-40BE-9209-2FE733C0E527}"/>
              </a:ext>
            </a:extLst>
          </p:cNvPr>
          <p:cNvSpPr>
            <a:spLocks noGrp="1" noChangeArrowheads="1"/>
          </p:cNvSpPr>
          <p:nvPr>
            <p:ph type="sldNum" sz="quarter" idx="12"/>
          </p:nvPr>
        </p:nvSpPr>
        <p:spPr>
          <a:ln/>
        </p:spPr>
        <p:txBody>
          <a:bodyPr/>
          <a:lstStyle>
            <a:lvl1pPr>
              <a:defRPr/>
            </a:lvl1pPr>
          </a:lstStyle>
          <a:p>
            <a:fld id="{E5A4601E-3839-4B11-AFA6-3D065250FF41}" type="slidenum">
              <a:rPr lang="en-GB" altLang="en-US"/>
              <a:pPr/>
              <a:t>‹#›</a:t>
            </a:fld>
            <a:endParaRPr lang="en-GB" altLang="en-US"/>
          </a:p>
        </p:txBody>
      </p:sp>
    </p:spTree>
    <p:extLst>
      <p:ext uri="{BB962C8B-B14F-4D97-AF65-F5344CB8AC3E}">
        <p14:creationId xmlns:p14="http://schemas.microsoft.com/office/powerpoint/2010/main" val="377179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62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395288" y="1143000"/>
            <a:ext cx="4191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738688" y="1143000"/>
            <a:ext cx="4191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7">
            <a:extLst>
              <a:ext uri="{FF2B5EF4-FFF2-40B4-BE49-F238E27FC236}">
                <a16:creationId xmlns:a16="http://schemas.microsoft.com/office/drawing/2014/main" id="{9C25D094-DAA2-4189-8819-CDD6E468E499}"/>
              </a:ext>
            </a:extLst>
          </p:cNvPr>
          <p:cNvSpPr>
            <a:spLocks noGrp="1" noChangeArrowheads="1"/>
          </p:cNvSpPr>
          <p:nvPr>
            <p:ph type="ftr" sz="quarter" idx="10"/>
          </p:nvPr>
        </p:nvSpPr>
        <p:spPr>
          <a:ln/>
        </p:spPr>
        <p:txBody>
          <a:bodyPr/>
          <a:lstStyle>
            <a:lvl1pPr>
              <a:defRPr/>
            </a:lvl1pPr>
          </a:lstStyle>
          <a:p>
            <a:pPr>
              <a:defRPr/>
            </a:pPr>
            <a:r>
              <a:rPr lang="en-US"/>
              <a:t>8th AFRICA SUMMIT ORGANIZED BY ALHUDA ICBE, BANJUL THE GAMBIA </a:t>
            </a:r>
          </a:p>
        </p:txBody>
      </p:sp>
    </p:spTree>
    <p:extLst>
      <p:ext uri="{BB962C8B-B14F-4D97-AF65-F5344CB8AC3E}">
        <p14:creationId xmlns:p14="http://schemas.microsoft.com/office/powerpoint/2010/main" val="25665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65DCE-233B-4B5F-9124-5BA99DEA49C7}"/>
              </a:ext>
            </a:extLst>
          </p:cNvPr>
          <p:cNvSpPr>
            <a:spLocks noGrp="1" noChangeArrowheads="1"/>
          </p:cNvSpPr>
          <p:nvPr>
            <p:ph type="dt" sz="half" idx="10"/>
          </p:nvPr>
        </p:nvSpPr>
        <p:spPr>
          <a:ln/>
        </p:spPr>
        <p:txBody>
          <a:bodyPr/>
          <a:lstStyle>
            <a:lvl1pPr>
              <a:defRPr/>
            </a:lvl1pPr>
          </a:lstStyle>
          <a:p>
            <a:pPr>
              <a:defRPr/>
            </a:pPr>
            <a:fld id="{2D07CABB-8714-4C87-A9F4-1B649EB0ECCB}" type="datetime1">
              <a:rPr lang="en-US" smtClean="0"/>
              <a:t>3/24/2022</a:t>
            </a:fld>
            <a:endParaRPr lang="en-GB"/>
          </a:p>
        </p:txBody>
      </p:sp>
    </p:spTree>
    <p:extLst>
      <p:ext uri="{BB962C8B-B14F-4D97-AF65-F5344CB8AC3E}">
        <p14:creationId xmlns:p14="http://schemas.microsoft.com/office/powerpoint/2010/main" val="21830854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mj-lt"/>
            </a:endParaRPr>
          </a:p>
        </p:txBody>
      </p:sp>
      <p:sp>
        <p:nvSpPr>
          <p:cNvPr id="2" name="Title Placeholder 1"/>
          <p:cNvSpPr>
            <a:spLocks noGrp="1"/>
          </p:cNvSpPr>
          <p:nvPr>
            <p:ph type="title"/>
          </p:nvPr>
        </p:nvSpPr>
        <p:spPr>
          <a:xfrm>
            <a:off x="304800" y="274638"/>
            <a:ext cx="85344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003300"/>
            <a:ext cx="8534400" cy="5321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1"/>
          <p:cNvSpPr>
            <a:spLocks noGrp="1"/>
          </p:cNvSpPr>
          <p:nvPr>
            <p:ph type="dt" sz="half" idx="2"/>
          </p:nvPr>
        </p:nvSpPr>
        <p:spPr>
          <a:xfrm>
            <a:off x="304800" y="6578599"/>
            <a:ext cx="1676400" cy="228601"/>
          </a:xfrm>
          <a:prstGeom prst="rect">
            <a:avLst/>
          </a:prstGeom>
        </p:spPr>
        <p:txBody>
          <a:bodyPr/>
          <a:lstStyle>
            <a:lvl1pPr algn="ctr">
              <a:defRPr sz="1000" b="1">
                <a:solidFill>
                  <a:schemeClr val="bg1"/>
                </a:solidFill>
                <a:latin typeface="+mj-lt"/>
              </a:defRPr>
            </a:lvl1pPr>
          </a:lstStyle>
          <a:p>
            <a:fld id="{A451A493-66F1-4DB5-807B-E8159DE2C0DD}" type="datetime1">
              <a:rPr lang="en-US" smtClean="0"/>
              <a:t>3/24/2022</a:t>
            </a:fld>
            <a:endParaRPr lang="en-US" dirty="0"/>
          </a:p>
        </p:txBody>
      </p:sp>
      <p:sp>
        <p:nvSpPr>
          <p:cNvPr id="8" name="Footer Placeholder 2"/>
          <p:cNvSpPr>
            <a:spLocks noGrp="1"/>
          </p:cNvSpPr>
          <p:nvPr>
            <p:ph type="ftr" sz="quarter" idx="3"/>
          </p:nvPr>
        </p:nvSpPr>
        <p:spPr>
          <a:xfrm>
            <a:off x="2057400" y="6594475"/>
            <a:ext cx="5562600" cy="212724"/>
          </a:xfrm>
          <a:prstGeom prst="rect">
            <a:avLst/>
          </a:prstGeom>
        </p:spPr>
        <p:txBody>
          <a:bodyPr/>
          <a:lstStyle>
            <a:lvl1pPr algn="ctr">
              <a:defRPr sz="1000" b="1">
                <a:solidFill>
                  <a:schemeClr val="bg1"/>
                </a:solidFill>
                <a:latin typeface="+mj-lt"/>
              </a:defRPr>
            </a:lvl1pPr>
          </a:lstStyle>
          <a:p>
            <a:r>
              <a:rPr lang="en-US"/>
              <a:t>8th AFRICA SUMMIT ORGANIZED BY ALHUDA ICBE, BANJUL THE GAMBIA </a:t>
            </a:r>
            <a:endParaRPr lang="en-US" dirty="0"/>
          </a:p>
        </p:txBody>
      </p:sp>
      <p:sp>
        <p:nvSpPr>
          <p:cNvPr id="9" name="Slide Number Placeholder 3"/>
          <p:cNvSpPr>
            <a:spLocks noGrp="1"/>
          </p:cNvSpPr>
          <p:nvPr>
            <p:ph type="sldNum" sz="quarter" idx="4"/>
          </p:nvPr>
        </p:nvSpPr>
        <p:spPr>
          <a:xfrm>
            <a:off x="7696200" y="6578600"/>
            <a:ext cx="1143000" cy="228600"/>
          </a:xfrm>
          <a:prstGeom prst="rect">
            <a:avLst/>
          </a:prstGeom>
        </p:spPr>
        <p:txBody>
          <a:bodyPr/>
          <a:lstStyle>
            <a:lvl1pPr algn="ctr">
              <a:defRPr sz="1000" b="1">
                <a:solidFill>
                  <a:schemeClr val="bg1"/>
                </a:solidFill>
                <a:latin typeface="+mj-lt"/>
              </a:defRPr>
            </a:lvl1pPr>
          </a:lstStyle>
          <a:p>
            <a:fld id="{126ADCFE-4915-4466-9522-A563F2BED4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58" r:id="rId6"/>
    <p:sldLayoutId id="2147483659" r:id="rId7"/>
    <p:sldLayoutId id="2147483660" r:id="rId8"/>
  </p:sldLayoutIdLst>
  <p:transition spd="med">
    <p:dissolve/>
  </p:transition>
  <p:hf sldNum="0" hdr="0"/>
  <p:txStyles>
    <p:titleStyle>
      <a:lvl1pPr algn="l" defTabSz="914400" rtl="0" eaLnBrk="1" latinLnBrk="0" hangingPunct="1">
        <a:spcBef>
          <a:spcPct val="0"/>
        </a:spcBef>
        <a:buNone/>
        <a:defRPr sz="2400" b="1" kern="1200">
          <a:solidFill>
            <a:srgbClr val="063188"/>
          </a:solidFill>
          <a:latin typeface="+mj-lt"/>
          <a:ea typeface="+mj-ea"/>
          <a:cs typeface="Arial" pitchFamily="34" charset="0"/>
        </a:defRPr>
      </a:lvl1pPr>
    </p:titleStyle>
    <p:bodyStyle>
      <a:lvl1pPr marL="342900" indent="-342900" algn="l" defTabSz="914400" rtl="0" eaLnBrk="1" latinLnBrk="0" hangingPunct="1">
        <a:lnSpc>
          <a:spcPct val="100000"/>
        </a:lnSpc>
        <a:spcBef>
          <a:spcPts val="1200"/>
        </a:spcBef>
        <a:buFont typeface="Arial" pitchFamily="34" charset="0"/>
        <a:buChar char="•"/>
        <a:defRPr sz="1800" kern="1200">
          <a:solidFill>
            <a:schemeClr val="tx1"/>
          </a:solidFill>
          <a:latin typeface="+mj-lt"/>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800" kern="1200">
          <a:solidFill>
            <a:schemeClr val="tx1"/>
          </a:solidFill>
          <a:latin typeface="+mj-lt"/>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800" kern="1200">
          <a:solidFill>
            <a:schemeClr val="tx1"/>
          </a:solidFill>
          <a:latin typeface="+mj-lt"/>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customXml" Target="../ink/ink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50.png"/><Relationship Id="rId4" Type="http://schemas.openxmlformats.org/officeDocument/2006/relationships/tags" Target="../tags/tag4.xml"/><Relationship Id="rId9" Type="http://schemas.openxmlformats.org/officeDocument/2006/relationships/customXml" Target="../ink/ink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hyperlink" Target="http://www.cbg.g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0" y="0"/>
            <a:ext cx="8573459" cy="762000"/>
          </a:xfrm>
          <a:solidFill>
            <a:schemeClr val="accent3">
              <a:lumMod val="60000"/>
              <a:lumOff val="40000"/>
            </a:schemeClr>
          </a:solidFill>
        </p:spPr>
        <p:txBody>
          <a:bodyPr>
            <a:noAutofit/>
          </a:bodyPr>
          <a:lstStyle/>
          <a:p>
            <a:r>
              <a:rPr lang="en-US" sz="3600" dirty="0">
                <a:solidFill>
                  <a:srgbClr val="002060"/>
                </a:solidFill>
              </a:rPr>
              <a:t/>
            </a:r>
            <a:br>
              <a:rPr lang="en-US" sz="3600" dirty="0">
                <a:solidFill>
                  <a:srgbClr val="002060"/>
                </a:solidFill>
              </a:rPr>
            </a:br>
            <a:r>
              <a:rPr lang="en-US" sz="3600" dirty="0">
                <a:solidFill>
                  <a:srgbClr val="002060"/>
                </a:solidFill>
              </a:rPr>
              <a:t>8</a:t>
            </a:r>
            <a:r>
              <a:rPr lang="en-US" sz="3600" baseline="30000" dirty="0">
                <a:solidFill>
                  <a:srgbClr val="002060"/>
                </a:solidFill>
              </a:rPr>
              <a:t>th</a:t>
            </a:r>
            <a:r>
              <a:rPr lang="en-US" sz="3600" dirty="0">
                <a:solidFill>
                  <a:srgbClr val="002060"/>
                </a:solidFill>
              </a:rPr>
              <a:t> AFRICA ISLAMIC FINANCE SUMMIT </a:t>
            </a:r>
            <a:r>
              <a:rPr lang="en-US" dirty="0">
                <a:solidFill>
                  <a:srgbClr val="002060"/>
                </a:solidFill>
                <a:latin typeface="Berlin Sans FB Demi" panose="020E0802020502020306" pitchFamily="34" charset="0"/>
              </a:rPr>
              <a:t/>
            </a:r>
            <a:br>
              <a:rPr lang="en-US" dirty="0">
                <a:solidFill>
                  <a:srgbClr val="002060"/>
                </a:solidFill>
                <a:latin typeface="Berlin Sans FB Demi" panose="020E0802020502020306" pitchFamily="34" charset="0"/>
              </a:rPr>
            </a:br>
            <a:r>
              <a:rPr lang="en-US" dirty="0">
                <a:solidFill>
                  <a:srgbClr val="002060"/>
                </a:solidFill>
              </a:rPr>
              <a:t>                                         </a:t>
            </a:r>
            <a:endParaRPr lang="en-US" b="1" dirty="0">
              <a:solidFill>
                <a:srgbClr val="002060"/>
              </a:solidFill>
            </a:endParaRPr>
          </a:p>
        </p:txBody>
      </p:sp>
      <p:sp>
        <p:nvSpPr>
          <p:cNvPr id="3" name="Content Placeholder 2"/>
          <p:cNvSpPr>
            <a:spLocks noGrp="1"/>
          </p:cNvSpPr>
          <p:nvPr>
            <p:ph sz="quarter" idx="1"/>
          </p:nvPr>
        </p:nvSpPr>
        <p:spPr>
          <a:xfrm>
            <a:off x="225876" y="1116603"/>
            <a:ext cx="8763000" cy="4876800"/>
          </a:xfrm>
          <a:solidFill>
            <a:schemeClr val="accent1">
              <a:lumMod val="20000"/>
              <a:lumOff val="80000"/>
            </a:schemeClr>
          </a:solidFill>
        </p:spPr>
        <p:txBody>
          <a:bodyPr>
            <a:normAutofit fontScale="92500" lnSpcReduction="10000"/>
          </a:bodyPr>
          <a:lstStyle/>
          <a:p>
            <a:pPr marL="0" indent="0">
              <a:buNone/>
            </a:pPr>
            <a:endParaRPr lang="en-US" b="1" dirty="0"/>
          </a:p>
          <a:p>
            <a:pPr marL="0" indent="0">
              <a:buNone/>
            </a:pPr>
            <a:endParaRPr lang="en-US" b="1" dirty="0"/>
          </a:p>
          <a:p>
            <a:pPr marL="0" indent="0">
              <a:buNone/>
            </a:pPr>
            <a:r>
              <a:rPr lang="en-US" b="1" dirty="0">
                <a:latin typeface="Berlin Sans FB Demi" panose="020E0802020502020306" pitchFamily="34" charset="0"/>
              </a:rPr>
              <a:t>                                     </a:t>
            </a:r>
            <a:endParaRPr lang="en-US" b="1" dirty="0">
              <a:latin typeface="Rockwell" panose="02060603020205020403" pitchFamily="18" charset="0"/>
            </a:endParaRPr>
          </a:p>
          <a:p>
            <a:pPr marL="0" indent="0">
              <a:buNone/>
            </a:pPr>
            <a:r>
              <a:rPr lang="en-US" b="1" dirty="0"/>
              <a:t>		      </a:t>
            </a:r>
            <a:r>
              <a:rPr lang="en-US" b="1" dirty="0">
                <a:solidFill>
                  <a:srgbClr val="00B050"/>
                </a:solidFill>
                <a:latin typeface="Berlin Sans FB Demi" panose="020E0802020502020306" pitchFamily="34" charset="0"/>
              </a:rPr>
              <a:t>TOPIC</a:t>
            </a:r>
            <a:r>
              <a:rPr lang="en-US" b="1" dirty="0">
                <a:latin typeface="Berlin Sans FB Demi" panose="020E0802020502020306" pitchFamily="34" charset="0"/>
              </a:rPr>
              <a:t>:</a:t>
            </a:r>
            <a:r>
              <a:rPr lang="en-US" b="1" dirty="0"/>
              <a:t> THE ISLAMIC FINANCE ECOSYSTEM AND 			                                       REGULATORY FRMEWORK FOR ISLAMIC FINANCIAL           				</a:t>
            </a:r>
            <a:endParaRPr lang="en-US" b="1" dirty="0">
              <a:latin typeface="Rockwell" panose="02060603020205020403" pitchFamily="18" charset="0"/>
            </a:endParaRPr>
          </a:p>
          <a:p>
            <a:pPr marL="0" indent="0">
              <a:buNone/>
            </a:pPr>
            <a:r>
              <a:rPr lang="en-US" b="1" dirty="0">
                <a:solidFill>
                  <a:srgbClr val="00B050"/>
                </a:solidFill>
              </a:rPr>
              <a:t>                                      </a:t>
            </a:r>
            <a:r>
              <a:rPr lang="en-US" b="1" dirty="0">
                <a:solidFill>
                  <a:srgbClr val="00B050"/>
                </a:solidFill>
                <a:latin typeface="Berlin Sans FB Demi" panose="020E0802020502020306" pitchFamily="34" charset="0"/>
              </a:rPr>
              <a:t>FACILITATOR</a:t>
            </a:r>
            <a:r>
              <a:rPr lang="en-US" b="1" dirty="0"/>
              <a:t>: </a:t>
            </a:r>
            <a:r>
              <a:rPr lang="en-US" dirty="0">
                <a:latin typeface="Rockwell" panose="02060603020205020403" pitchFamily="18" charset="0"/>
              </a:rPr>
              <a:t>HAMAR JAWO 				</a:t>
            </a:r>
            <a:endParaRPr lang="en-US" b="1" dirty="0"/>
          </a:p>
          <a:p>
            <a:pPr marL="0" indent="0">
              <a:buNone/>
            </a:pPr>
            <a:r>
              <a:rPr lang="en-US" b="1" dirty="0"/>
              <a:t>                                  	</a:t>
            </a:r>
            <a:r>
              <a:rPr lang="en-US" dirty="0">
                <a:latin typeface="Rockwell" panose="02060603020205020403" pitchFamily="18" charset="0"/>
              </a:rPr>
              <a:t>SENIOR BANK EXAMINER, CENTRAL BANK OF THE GAMBIA                		FINANCIAL SUPERVISION DEPARTMENT</a:t>
            </a:r>
          </a:p>
          <a:p>
            <a:pPr marL="0" indent="0">
              <a:buNone/>
            </a:pPr>
            <a:r>
              <a:rPr lang="en-US" dirty="0">
                <a:latin typeface="Rockwell" panose="02060603020205020403" pitchFamily="18" charset="0"/>
              </a:rPr>
              <a:t>		CO-FOUNDER INSTITUTE OF ISLAMIC ECONOMICS AND 			FINANCE (IIEF) </a:t>
            </a:r>
          </a:p>
          <a:p>
            <a:pPr marL="0" indent="0">
              <a:buNone/>
            </a:pPr>
            <a:r>
              <a:rPr lang="en-US" dirty="0">
                <a:latin typeface="Rockwell" panose="02060603020205020403" pitchFamily="18" charset="0"/>
              </a:rPr>
              <a:t>		SENIOR LECTURER, INTERNATIONAL OPEN UNIVERSITY (IOU)</a:t>
            </a:r>
          </a:p>
          <a:p>
            <a:pPr marL="0" indent="0">
              <a:buNone/>
            </a:pPr>
            <a:r>
              <a:rPr lang="en-US" dirty="0">
                <a:latin typeface="Rockwell" panose="02060603020205020403" pitchFamily="18" charset="0"/>
              </a:rPr>
              <a:t>		ORGANIZER: ALHUDA CIBE			</a:t>
            </a:r>
          </a:p>
          <a:p>
            <a:pPr marL="0" indent="0">
              <a:buNone/>
            </a:pPr>
            <a:r>
              <a:rPr lang="en-US" dirty="0">
                <a:latin typeface="Rockwell" panose="02060603020205020403" pitchFamily="18" charset="0"/>
              </a:rPr>
              <a:t>                              	 VENUE: SIR DAWDA KAIRABA JAWARA CONREFENCE CENTER</a:t>
            </a:r>
          </a:p>
        </p:txBody>
      </p:sp>
      <p:grpSp>
        <p:nvGrpSpPr>
          <p:cNvPr id="7" name="Group 26">
            <a:extLst>
              <a:ext uri="{FF2B5EF4-FFF2-40B4-BE49-F238E27FC236}">
                <a16:creationId xmlns:a16="http://schemas.microsoft.com/office/drawing/2014/main" id="{5AE8CF04-C2C6-4687-8252-9C0CB5E67974}"/>
              </a:ext>
            </a:extLst>
          </p:cNvPr>
          <p:cNvGrpSpPr>
            <a:grpSpLocks/>
          </p:cNvGrpSpPr>
          <p:nvPr/>
        </p:nvGrpSpPr>
        <p:grpSpPr bwMode="auto">
          <a:xfrm>
            <a:off x="341940" y="1219200"/>
            <a:ext cx="2339975" cy="3962401"/>
            <a:chOff x="6408" y="661"/>
            <a:chExt cx="1718" cy="4055"/>
          </a:xfrm>
        </p:grpSpPr>
        <p:sp>
          <p:nvSpPr>
            <p:cNvPr id="8" name="Freeform 27">
              <a:extLst>
                <a:ext uri="{FF2B5EF4-FFF2-40B4-BE49-F238E27FC236}">
                  <a16:creationId xmlns:a16="http://schemas.microsoft.com/office/drawing/2014/main" id="{1BB76482-7ACE-48DC-BA6E-45CDDC549E3D}"/>
                </a:ext>
              </a:extLst>
            </p:cNvPr>
            <p:cNvSpPr>
              <a:spLocks/>
            </p:cNvSpPr>
            <p:nvPr/>
          </p:nvSpPr>
          <p:spPr bwMode="auto">
            <a:xfrm flipH="1">
              <a:off x="6410" y="3798"/>
              <a:ext cx="580" cy="918"/>
            </a:xfrm>
            <a:custGeom>
              <a:avLst/>
              <a:gdLst>
                <a:gd name="T0" fmla="*/ 12544 w 290"/>
                <a:gd name="T1" fmla="*/ 23168 h 459"/>
                <a:gd name="T2" fmla="*/ 12480 w 290"/>
                <a:gd name="T3" fmla="*/ 19968 h 459"/>
                <a:gd name="T4" fmla="*/ 15424 w 290"/>
                <a:gd name="T5" fmla="*/ 11392 h 459"/>
                <a:gd name="T6" fmla="*/ 16000 w 290"/>
                <a:gd name="T7" fmla="*/ 8640 h 459"/>
                <a:gd name="T8" fmla="*/ 17984 w 290"/>
                <a:gd name="T9" fmla="*/ 6464 h 459"/>
                <a:gd name="T10" fmla="*/ 16768 w 290"/>
                <a:gd name="T11" fmla="*/ 4160 h 459"/>
                <a:gd name="T12" fmla="*/ 12544 w 290"/>
                <a:gd name="T13" fmla="*/ 704 h 459"/>
                <a:gd name="T14" fmla="*/ 11392 w 290"/>
                <a:gd name="T15" fmla="*/ 3392 h 459"/>
                <a:gd name="T16" fmla="*/ 10048 w 290"/>
                <a:gd name="T17" fmla="*/ 6016 h 459"/>
                <a:gd name="T18" fmla="*/ 7936 w 290"/>
                <a:gd name="T19" fmla="*/ 6336 h 459"/>
                <a:gd name="T20" fmla="*/ 8832 w 290"/>
                <a:gd name="T21" fmla="*/ 4160 h 459"/>
                <a:gd name="T22" fmla="*/ 6272 w 290"/>
                <a:gd name="T23" fmla="*/ 1472 h 459"/>
                <a:gd name="T24" fmla="*/ 3136 w 290"/>
                <a:gd name="T25" fmla="*/ 4288 h 459"/>
                <a:gd name="T26" fmla="*/ 3264 w 290"/>
                <a:gd name="T27" fmla="*/ 6592 h 459"/>
                <a:gd name="T28" fmla="*/ 3264 w 290"/>
                <a:gd name="T29" fmla="*/ 6976 h 459"/>
                <a:gd name="T30" fmla="*/ 1856 w 290"/>
                <a:gd name="T31" fmla="*/ 12672 h 459"/>
                <a:gd name="T32" fmla="*/ 2944 w 290"/>
                <a:gd name="T33" fmla="*/ 15360 h 459"/>
                <a:gd name="T34" fmla="*/ 3968 w 290"/>
                <a:gd name="T35" fmla="*/ 16768 h 459"/>
                <a:gd name="T36" fmla="*/ 128 w 290"/>
                <a:gd name="T37" fmla="*/ 26624 h 459"/>
                <a:gd name="T38" fmla="*/ 0 w 290"/>
                <a:gd name="T39" fmla="*/ 29376 h 459"/>
                <a:gd name="T40" fmla="*/ 13184 w 290"/>
                <a:gd name="T41" fmla="*/ 29376 h 459"/>
                <a:gd name="T42" fmla="*/ 12544 w 290"/>
                <a:gd name="T43" fmla="*/ 23168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en-US"/>
            </a:p>
          </p:txBody>
        </p:sp>
        <p:grpSp>
          <p:nvGrpSpPr>
            <p:cNvPr id="9" name="Group 28">
              <a:extLst>
                <a:ext uri="{FF2B5EF4-FFF2-40B4-BE49-F238E27FC236}">
                  <a16:creationId xmlns:a16="http://schemas.microsoft.com/office/drawing/2014/main" id="{31834EA5-4893-4B3A-9C5A-B654C8114366}"/>
                </a:ext>
              </a:extLst>
            </p:cNvPr>
            <p:cNvGrpSpPr>
              <a:grpSpLocks/>
            </p:cNvGrpSpPr>
            <p:nvPr/>
          </p:nvGrpSpPr>
          <p:grpSpPr bwMode="auto">
            <a:xfrm>
              <a:off x="6408" y="661"/>
              <a:ext cx="1718" cy="3327"/>
              <a:chOff x="6408" y="661"/>
              <a:chExt cx="1718" cy="3327"/>
            </a:xfrm>
          </p:grpSpPr>
          <p:sp>
            <p:nvSpPr>
              <p:cNvPr id="10" name="Freeform 29">
                <a:extLst>
                  <a:ext uri="{FF2B5EF4-FFF2-40B4-BE49-F238E27FC236}">
                    <a16:creationId xmlns:a16="http://schemas.microsoft.com/office/drawing/2014/main" id="{10B72945-CF21-4C10-91A5-BD1036698A68}"/>
                  </a:ext>
                </a:extLst>
              </p:cNvPr>
              <p:cNvSpPr>
                <a:spLocks/>
              </p:cNvSpPr>
              <p:nvPr/>
            </p:nvSpPr>
            <p:spPr bwMode="auto">
              <a:xfrm flipH="1">
                <a:off x="6408" y="661"/>
                <a:ext cx="1718" cy="3327"/>
              </a:xfrm>
              <a:custGeom>
                <a:avLst/>
                <a:gdLst>
                  <a:gd name="T0" fmla="*/ 30656 w 859"/>
                  <a:gd name="T1" fmla="*/ 14868 h 1663"/>
                  <a:gd name="T2" fmla="*/ 21632 w 859"/>
                  <a:gd name="T3" fmla="*/ 18199 h 1663"/>
                  <a:gd name="T4" fmla="*/ 20992 w 859"/>
                  <a:gd name="T5" fmla="*/ 21917 h 1663"/>
                  <a:gd name="T6" fmla="*/ 15808 w 859"/>
                  <a:gd name="T7" fmla="*/ 31219 h 1663"/>
                  <a:gd name="T8" fmla="*/ 9664 w 859"/>
                  <a:gd name="T9" fmla="*/ 43141 h 1663"/>
                  <a:gd name="T10" fmla="*/ 3456 w 859"/>
                  <a:gd name="T11" fmla="*/ 47500 h 1663"/>
                  <a:gd name="T12" fmla="*/ 0 w 859"/>
                  <a:gd name="T13" fmla="*/ 49165 h 1663"/>
                  <a:gd name="T14" fmla="*/ 10944 w 859"/>
                  <a:gd name="T15" fmla="*/ 49421 h 1663"/>
                  <a:gd name="T16" fmla="*/ 22848 w 859"/>
                  <a:gd name="T17" fmla="*/ 33400 h 1663"/>
                  <a:gd name="T18" fmla="*/ 22272 w 859"/>
                  <a:gd name="T19" fmla="*/ 50447 h 1663"/>
                  <a:gd name="T20" fmla="*/ 22528 w 859"/>
                  <a:gd name="T21" fmla="*/ 60216 h 1663"/>
                  <a:gd name="T22" fmla="*/ 30016 w 859"/>
                  <a:gd name="T23" fmla="*/ 57779 h 1663"/>
                  <a:gd name="T24" fmla="*/ 36352 w 859"/>
                  <a:gd name="T25" fmla="*/ 75405 h 1663"/>
                  <a:gd name="T26" fmla="*/ 40384 w 859"/>
                  <a:gd name="T27" fmla="*/ 89833 h 1663"/>
                  <a:gd name="T28" fmla="*/ 38272 w 859"/>
                  <a:gd name="T29" fmla="*/ 94004 h 1663"/>
                  <a:gd name="T30" fmla="*/ 39744 w 859"/>
                  <a:gd name="T31" fmla="*/ 100028 h 1663"/>
                  <a:gd name="T32" fmla="*/ 42688 w 859"/>
                  <a:gd name="T33" fmla="*/ 105152 h 1663"/>
                  <a:gd name="T34" fmla="*/ 44416 w 859"/>
                  <a:gd name="T35" fmla="*/ 100284 h 1663"/>
                  <a:gd name="T36" fmla="*/ 47872 w 859"/>
                  <a:gd name="T37" fmla="*/ 103231 h 1663"/>
                  <a:gd name="T38" fmla="*/ 53184 w 859"/>
                  <a:gd name="T39" fmla="*/ 102461 h 1663"/>
                  <a:gd name="T40" fmla="*/ 52480 w 859"/>
                  <a:gd name="T41" fmla="*/ 97975 h 1663"/>
                  <a:gd name="T42" fmla="*/ 48896 w 859"/>
                  <a:gd name="T43" fmla="*/ 86632 h 1663"/>
                  <a:gd name="T44" fmla="*/ 50944 w 859"/>
                  <a:gd name="T45" fmla="*/ 63867 h 1663"/>
                  <a:gd name="T46" fmla="*/ 54080 w 859"/>
                  <a:gd name="T47" fmla="*/ 60280 h 1663"/>
                  <a:gd name="T48" fmla="*/ 54080 w 859"/>
                  <a:gd name="T49" fmla="*/ 55729 h 1663"/>
                  <a:gd name="T50" fmla="*/ 50688 w 859"/>
                  <a:gd name="T51" fmla="*/ 20124 h 1663"/>
                  <a:gd name="T52" fmla="*/ 40640 w 859"/>
                  <a:gd name="T53" fmla="*/ 15829 h 1663"/>
                  <a:gd name="T54" fmla="*/ 39424 w 859"/>
                  <a:gd name="T55" fmla="*/ 12748 h 1663"/>
                  <a:gd name="T56" fmla="*/ 40704 w 859"/>
                  <a:gd name="T57" fmla="*/ 8969 h 1663"/>
                  <a:gd name="T58" fmla="*/ 34240 w 859"/>
                  <a:gd name="T59" fmla="*/ 1472 h 1663"/>
                  <a:gd name="T60" fmla="*/ 30976 w 859"/>
                  <a:gd name="T61" fmla="*/ 8136 h 1663"/>
                  <a:gd name="T62" fmla="*/ 31360 w 859"/>
                  <a:gd name="T63" fmla="*/ 11660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en-US"/>
              </a:p>
            </p:txBody>
          </p:sp>
          <p:sp>
            <p:nvSpPr>
              <p:cNvPr id="11" name="Freeform 30">
                <a:extLst>
                  <a:ext uri="{FF2B5EF4-FFF2-40B4-BE49-F238E27FC236}">
                    <a16:creationId xmlns:a16="http://schemas.microsoft.com/office/drawing/2014/main" id="{E2D0B2FA-5311-4052-915D-8286E7FFD2C5}"/>
                  </a:ext>
                </a:extLst>
              </p:cNvPr>
              <p:cNvSpPr>
                <a:spLocks/>
              </p:cNvSpPr>
              <p:nvPr/>
            </p:nvSpPr>
            <p:spPr bwMode="auto">
              <a:xfrm flipH="1">
                <a:off x="6884" y="1101"/>
                <a:ext cx="248" cy="932"/>
              </a:xfrm>
              <a:custGeom>
                <a:avLst/>
                <a:gdLst>
                  <a:gd name="T0" fmla="*/ 128 w 124"/>
                  <a:gd name="T1" fmla="*/ 64 h 466"/>
                  <a:gd name="T2" fmla="*/ 2944 w 124"/>
                  <a:gd name="T3" fmla="*/ 3520 h 466"/>
                  <a:gd name="T4" fmla="*/ 3904 w 124"/>
                  <a:gd name="T5" fmla="*/ 3584 h 466"/>
                  <a:gd name="T6" fmla="*/ 4992 w 124"/>
                  <a:gd name="T7" fmla="*/ 3264 h 466"/>
                  <a:gd name="T8" fmla="*/ 7616 w 124"/>
                  <a:gd name="T9" fmla="*/ 256 h 466"/>
                  <a:gd name="T10" fmla="*/ 7680 w 124"/>
                  <a:gd name="T11" fmla="*/ 0 h 466"/>
                  <a:gd name="T12" fmla="*/ 7936 w 124"/>
                  <a:gd name="T13" fmla="*/ 448 h 466"/>
                  <a:gd name="T14" fmla="*/ 6848 w 124"/>
                  <a:gd name="T15" fmla="*/ 20928 h 466"/>
                  <a:gd name="T16" fmla="*/ 7488 w 124"/>
                  <a:gd name="T17" fmla="*/ 27520 h 466"/>
                  <a:gd name="T18" fmla="*/ 1280 w 124"/>
                  <a:gd name="T19" fmla="*/ 29184 h 466"/>
                  <a:gd name="T20" fmla="*/ 0 w 124"/>
                  <a:gd name="T21" fmla="*/ 320 h 466"/>
                  <a:gd name="T22" fmla="*/ 128 w 124"/>
                  <a:gd name="T23" fmla="*/ 64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en-US"/>
              </a:p>
            </p:txBody>
          </p:sp>
          <p:sp>
            <p:nvSpPr>
              <p:cNvPr id="12" name="Freeform 31">
                <a:extLst>
                  <a:ext uri="{FF2B5EF4-FFF2-40B4-BE49-F238E27FC236}">
                    <a16:creationId xmlns:a16="http://schemas.microsoft.com/office/drawing/2014/main" id="{DC23E7C8-766C-4B94-BE4D-A3E772000744}"/>
                  </a:ext>
                </a:extLst>
              </p:cNvPr>
              <p:cNvSpPr>
                <a:spLocks/>
              </p:cNvSpPr>
              <p:nvPr/>
            </p:nvSpPr>
            <p:spPr bwMode="auto">
              <a:xfrm flipH="1">
                <a:off x="6932" y="1211"/>
                <a:ext cx="126" cy="776"/>
              </a:xfrm>
              <a:custGeom>
                <a:avLst/>
                <a:gdLst>
                  <a:gd name="T0" fmla="*/ 576 w 63"/>
                  <a:gd name="T1" fmla="*/ 0 h 388"/>
                  <a:gd name="T2" fmla="*/ 2304 w 63"/>
                  <a:gd name="T3" fmla="*/ 0 h 388"/>
                  <a:gd name="T4" fmla="*/ 3008 w 63"/>
                  <a:gd name="T5" fmla="*/ 1024 h 388"/>
                  <a:gd name="T6" fmla="*/ 2560 w 63"/>
                  <a:gd name="T7" fmla="*/ 2176 h 388"/>
                  <a:gd name="T8" fmla="*/ 3712 w 63"/>
                  <a:gd name="T9" fmla="*/ 23168 h 388"/>
                  <a:gd name="T10" fmla="*/ 2112 w 63"/>
                  <a:gd name="T11" fmla="*/ 24832 h 388"/>
                  <a:gd name="T12" fmla="*/ 0 w 63"/>
                  <a:gd name="T13" fmla="*/ 23680 h 388"/>
                  <a:gd name="T14" fmla="*/ 1088 w 63"/>
                  <a:gd name="T15" fmla="*/ 2432 h 388"/>
                  <a:gd name="T16" fmla="*/ 192 w 63"/>
                  <a:gd name="T17" fmla="*/ 1216 h 388"/>
                  <a:gd name="T18" fmla="*/ 576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rgbClr val="99141B"/>
              </a:solidFill>
              <a:ln w="9525">
                <a:solidFill>
                  <a:schemeClr val="bg1"/>
                </a:solidFill>
                <a:round/>
                <a:headEnd/>
                <a:tailEnd/>
              </a:ln>
            </p:spPr>
            <p:txBody>
              <a:bodyPr/>
              <a:lstStyle/>
              <a:p>
                <a:endParaRPr lang="en-US"/>
              </a:p>
            </p:txBody>
          </p:sp>
          <p:sp>
            <p:nvSpPr>
              <p:cNvPr id="13" name="Line 32">
                <a:extLst>
                  <a:ext uri="{FF2B5EF4-FFF2-40B4-BE49-F238E27FC236}">
                    <a16:creationId xmlns:a16="http://schemas.microsoft.com/office/drawing/2014/main" id="{F1300655-7EE4-4BE1-A674-9B73C02C7815}"/>
                  </a:ext>
                </a:extLst>
              </p:cNvPr>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en-US"/>
              </a:p>
            </p:txBody>
          </p:sp>
          <p:sp>
            <p:nvSpPr>
              <p:cNvPr id="14" name="Line 33">
                <a:extLst>
                  <a:ext uri="{FF2B5EF4-FFF2-40B4-BE49-F238E27FC236}">
                    <a16:creationId xmlns:a16="http://schemas.microsoft.com/office/drawing/2014/main" id="{B60D52A0-05CF-4B80-876B-5952CF7ED35D}"/>
                  </a:ext>
                </a:extLst>
              </p:cNvPr>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en-US"/>
              </a:p>
            </p:txBody>
          </p:sp>
        </p:grpSp>
      </p:grpSp>
      <p:sp>
        <p:nvSpPr>
          <p:cNvPr id="5" name="Date Placeholder 4">
            <a:extLst>
              <a:ext uri="{FF2B5EF4-FFF2-40B4-BE49-F238E27FC236}">
                <a16:creationId xmlns:a16="http://schemas.microsoft.com/office/drawing/2014/main" id="{72E35943-FB18-425E-BE0C-0818069F6541}"/>
              </a:ext>
            </a:extLst>
          </p:cNvPr>
          <p:cNvSpPr>
            <a:spLocks noGrp="1"/>
          </p:cNvSpPr>
          <p:nvPr>
            <p:ph type="dt" sz="half" idx="10"/>
          </p:nvPr>
        </p:nvSpPr>
        <p:spPr>
          <a:xfrm>
            <a:off x="304800" y="6594475"/>
            <a:ext cx="2133600" cy="212724"/>
          </a:xfrm>
        </p:spPr>
        <p:txBody>
          <a:bodyPr/>
          <a:lstStyle/>
          <a:p>
            <a:fld id="{69251F72-01B9-4CDA-9345-3168308859FC}" type="datetime1">
              <a:rPr lang="en-US" smtClean="0"/>
              <a:t>3/24/2022</a:t>
            </a:fld>
            <a:endParaRPr lang="en-US" dirty="0"/>
          </a:p>
        </p:txBody>
      </p:sp>
      <p:sp>
        <p:nvSpPr>
          <p:cNvPr id="6" name="Footer Placeholder 5">
            <a:extLst>
              <a:ext uri="{FF2B5EF4-FFF2-40B4-BE49-F238E27FC236}">
                <a16:creationId xmlns:a16="http://schemas.microsoft.com/office/drawing/2014/main" id="{7731769F-51B7-47D3-B720-6B9B887A64FF}"/>
              </a:ext>
            </a:extLst>
          </p:cNvPr>
          <p:cNvSpPr>
            <a:spLocks noGrp="1"/>
          </p:cNvSpPr>
          <p:nvPr>
            <p:ph type="ftr" sz="quarter" idx="11"/>
          </p:nvPr>
        </p:nvSpPr>
        <p:spPr>
          <a:xfrm>
            <a:off x="2057400" y="6623050"/>
            <a:ext cx="5562600" cy="212724"/>
          </a:xfrm>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32356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4E6C-3F63-49E5-9099-E90455241116}"/>
              </a:ext>
            </a:extLst>
          </p:cNvPr>
          <p:cNvSpPr>
            <a:spLocks noGrp="1"/>
          </p:cNvSpPr>
          <p:nvPr>
            <p:ph type="title"/>
          </p:nvPr>
        </p:nvSpPr>
        <p:spPr>
          <a:xfrm>
            <a:off x="304800" y="1066800"/>
            <a:ext cx="8531226" cy="5257799"/>
          </a:xfrm>
          <a:solidFill>
            <a:schemeClr val="bg1">
              <a:lumMod val="85000"/>
            </a:schemeClr>
          </a:solidFill>
        </p:spPr>
        <p:txBody>
          <a:bodyPr/>
          <a:lstStyle/>
          <a:p>
            <a:r>
              <a:rPr lang="en-US" b="0" dirty="0">
                <a:solidFill>
                  <a:schemeClr val="tx1"/>
                </a:solidFill>
                <a:latin typeface="Century" panose="02040604050505020304" pitchFamily="18" charset="0"/>
              </a:rPr>
              <a:t>Ijarah Sukuk can be an alternative to the conventional bond</a:t>
            </a:r>
            <a:br>
              <a:rPr lang="en-US" b="0" dirty="0">
                <a:solidFill>
                  <a:schemeClr val="tx1"/>
                </a:solidFill>
                <a:latin typeface="Century" panose="02040604050505020304" pitchFamily="18" charset="0"/>
              </a:rPr>
            </a:br>
            <a:r>
              <a:rPr lang="en-US" b="0" dirty="0">
                <a:solidFill>
                  <a:schemeClr val="tx1"/>
                </a:solidFill>
                <a:latin typeface="Century" panose="02040604050505020304" pitchFamily="18" charset="0"/>
              </a:rPr>
              <a:t/>
            </a:r>
            <a:br>
              <a:rPr lang="en-US" b="0" dirty="0">
                <a:solidFill>
                  <a:schemeClr val="tx1"/>
                </a:solidFill>
                <a:latin typeface="Century" panose="02040604050505020304" pitchFamily="18" charset="0"/>
              </a:rPr>
            </a:br>
            <a:r>
              <a:rPr lang="en-US" b="0" dirty="0">
                <a:solidFill>
                  <a:schemeClr val="tx1"/>
                </a:solidFill>
                <a:latin typeface="Century" panose="02040604050505020304" pitchFamily="18" charset="0"/>
              </a:rPr>
              <a:t>Ijarah sukuk have proven to be a good source of funding for infrastructure beyond government muscle</a:t>
            </a:r>
            <a:br>
              <a:rPr lang="en-US" b="0" dirty="0">
                <a:solidFill>
                  <a:schemeClr val="tx1"/>
                </a:solidFill>
                <a:latin typeface="Century" panose="02040604050505020304" pitchFamily="18" charset="0"/>
              </a:rPr>
            </a:br>
            <a:r>
              <a:rPr lang="en-US" b="0" dirty="0">
                <a:solidFill>
                  <a:schemeClr val="tx1"/>
                </a:solidFill>
                <a:latin typeface="Century" panose="02040604050505020304" pitchFamily="18" charset="0"/>
              </a:rPr>
              <a:t/>
            </a:r>
            <a:br>
              <a:rPr lang="en-US" b="0" dirty="0">
                <a:solidFill>
                  <a:schemeClr val="tx1"/>
                </a:solidFill>
                <a:latin typeface="Century" panose="02040604050505020304" pitchFamily="18" charset="0"/>
              </a:rPr>
            </a:br>
            <a:r>
              <a:rPr lang="en-US" b="0" dirty="0">
                <a:solidFill>
                  <a:schemeClr val="tx1"/>
                </a:solidFill>
                <a:latin typeface="Century" panose="02040604050505020304" pitchFamily="18" charset="0"/>
              </a:rPr>
              <a:t>GOTG through the Debt management office in collaboration with CBG, PPP and Islamic financial Institutions to explore the First Ijarah Sukuk towards the construction of Banjul/ Barra bridge</a:t>
            </a:r>
          </a:p>
        </p:txBody>
      </p:sp>
      <p:sp>
        <p:nvSpPr>
          <p:cNvPr id="3" name="Text Placeholder 2">
            <a:extLst>
              <a:ext uri="{FF2B5EF4-FFF2-40B4-BE49-F238E27FC236}">
                <a16:creationId xmlns:a16="http://schemas.microsoft.com/office/drawing/2014/main" id="{ECFE2989-51AF-4958-9D6C-59EDAB5D27F9}"/>
              </a:ext>
            </a:extLst>
          </p:cNvPr>
          <p:cNvSpPr>
            <a:spLocks noGrp="1"/>
          </p:cNvSpPr>
          <p:nvPr>
            <p:ph type="body" idx="1"/>
          </p:nvPr>
        </p:nvSpPr>
        <p:spPr>
          <a:xfrm>
            <a:off x="1981200" y="152401"/>
            <a:ext cx="4114800" cy="609600"/>
          </a:xfrm>
          <a:solidFill>
            <a:schemeClr val="bg1">
              <a:lumMod val="85000"/>
            </a:schemeClr>
          </a:solidFill>
        </p:spPr>
        <p:txBody>
          <a:bodyPr>
            <a:normAutofit/>
          </a:bodyPr>
          <a:lstStyle/>
          <a:p>
            <a:r>
              <a:rPr lang="en-US" b="1" dirty="0">
                <a:solidFill>
                  <a:schemeClr val="accent2">
                    <a:lumMod val="75000"/>
                  </a:schemeClr>
                </a:solidFill>
                <a:latin typeface="Calisto MT" panose="02040603050505030304" pitchFamily="18" charset="0"/>
              </a:rPr>
              <a:t>PROSPECTS OF IJARAH SUKUK</a:t>
            </a:r>
          </a:p>
        </p:txBody>
      </p:sp>
      <p:sp>
        <p:nvSpPr>
          <p:cNvPr id="4" name="Date Placeholder 3">
            <a:extLst>
              <a:ext uri="{FF2B5EF4-FFF2-40B4-BE49-F238E27FC236}">
                <a16:creationId xmlns:a16="http://schemas.microsoft.com/office/drawing/2014/main" id="{94CDC4C0-9A17-448A-ADA5-58CB83B3D534}"/>
              </a:ext>
            </a:extLst>
          </p:cNvPr>
          <p:cNvSpPr>
            <a:spLocks noGrp="1"/>
          </p:cNvSpPr>
          <p:nvPr>
            <p:ph type="dt" sz="half" idx="10"/>
          </p:nvPr>
        </p:nvSpPr>
        <p:spPr/>
        <p:txBody>
          <a:bodyPr/>
          <a:lstStyle/>
          <a:p>
            <a:fld id="{1B4A84C8-2845-4301-84A5-320AF7C01F51}" type="datetime1">
              <a:rPr lang="en-US" smtClean="0"/>
              <a:t>3/24/2022</a:t>
            </a:fld>
            <a:endParaRPr lang="en-US" dirty="0"/>
          </a:p>
        </p:txBody>
      </p:sp>
      <p:sp>
        <p:nvSpPr>
          <p:cNvPr id="5" name="Footer Placeholder 4">
            <a:extLst>
              <a:ext uri="{FF2B5EF4-FFF2-40B4-BE49-F238E27FC236}">
                <a16:creationId xmlns:a16="http://schemas.microsoft.com/office/drawing/2014/main" id="{A1BE7FB7-95E6-487E-AD9F-A25C18B4788B}"/>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205230372"/>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BE5E-E876-4E4B-804D-C1E347F4F0F5}"/>
              </a:ext>
            </a:extLst>
          </p:cNvPr>
          <p:cNvSpPr>
            <a:spLocks noGrp="1"/>
          </p:cNvSpPr>
          <p:nvPr>
            <p:ph type="title"/>
          </p:nvPr>
        </p:nvSpPr>
        <p:spPr>
          <a:xfrm>
            <a:off x="304800" y="762002"/>
            <a:ext cx="8531226" cy="5006974"/>
          </a:xfrm>
          <a:solidFill>
            <a:schemeClr val="bg1">
              <a:lumMod val="85000"/>
            </a:schemeClr>
          </a:solidFill>
        </p:spPr>
        <p:txBody>
          <a:bodyPr/>
          <a:lstStyle/>
          <a:p>
            <a:r>
              <a:rPr lang="en-US" dirty="0">
                <a:solidFill>
                  <a:schemeClr val="tx1"/>
                </a:solidFill>
                <a:latin typeface="Cambria" panose="02040503050406030204" pitchFamily="18" charset="0"/>
                <a:ea typeface="Cambria" panose="02040503050406030204" pitchFamily="18" charset="0"/>
              </a:rPr>
              <a:t>Steps</a:t>
            </a:r>
          </a:p>
        </p:txBody>
      </p:sp>
      <p:sp>
        <p:nvSpPr>
          <p:cNvPr id="3" name="Text Placeholder 2">
            <a:extLst>
              <a:ext uri="{FF2B5EF4-FFF2-40B4-BE49-F238E27FC236}">
                <a16:creationId xmlns:a16="http://schemas.microsoft.com/office/drawing/2014/main" id="{4332C50A-934D-4096-83E1-BFB086EB094B}"/>
              </a:ext>
            </a:extLst>
          </p:cNvPr>
          <p:cNvSpPr>
            <a:spLocks noGrp="1"/>
          </p:cNvSpPr>
          <p:nvPr>
            <p:ph type="body" idx="1"/>
          </p:nvPr>
        </p:nvSpPr>
        <p:spPr>
          <a:xfrm>
            <a:off x="304800" y="208308"/>
            <a:ext cx="8531226" cy="523876"/>
          </a:xfrm>
          <a:solidFill>
            <a:schemeClr val="bg1">
              <a:lumMod val="85000"/>
            </a:schemeClr>
          </a:solidFill>
        </p:spPr>
        <p:txBody>
          <a:bodyPr/>
          <a:lstStyle/>
          <a:p>
            <a:r>
              <a:rPr lang="en-US" b="1" dirty="0">
                <a:solidFill>
                  <a:schemeClr val="accent2">
                    <a:lumMod val="75000"/>
                  </a:schemeClr>
                </a:solidFill>
              </a:rPr>
              <a:t>MODUS OPERANDI OF THE BANJUL/BARRA SUKUK INC </a:t>
            </a:r>
          </a:p>
        </p:txBody>
      </p:sp>
      <p:sp>
        <p:nvSpPr>
          <p:cNvPr id="4" name="Date Placeholder 3">
            <a:extLst>
              <a:ext uri="{FF2B5EF4-FFF2-40B4-BE49-F238E27FC236}">
                <a16:creationId xmlns:a16="http://schemas.microsoft.com/office/drawing/2014/main" id="{8019AB2B-034A-43DF-A960-D37A3E92D022}"/>
              </a:ext>
            </a:extLst>
          </p:cNvPr>
          <p:cNvSpPr>
            <a:spLocks noGrp="1"/>
          </p:cNvSpPr>
          <p:nvPr>
            <p:ph type="dt" sz="half" idx="10"/>
          </p:nvPr>
        </p:nvSpPr>
        <p:spPr/>
        <p:txBody>
          <a:bodyPr/>
          <a:lstStyle/>
          <a:p>
            <a:fld id="{EC97BC75-8382-49DD-8D7F-3B4A368A7DD2}" type="datetime1">
              <a:rPr lang="en-US" smtClean="0"/>
              <a:t>3/24/2022</a:t>
            </a:fld>
            <a:endParaRPr lang="en-US" dirty="0"/>
          </a:p>
        </p:txBody>
      </p:sp>
      <p:sp>
        <p:nvSpPr>
          <p:cNvPr id="5" name="Footer Placeholder 4">
            <a:extLst>
              <a:ext uri="{FF2B5EF4-FFF2-40B4-BE49-F238E27FC236}">
                <a16:creationId xmlns:a16="http://schemas.microsoft.com/office/drawing/2014/main" id="{70470115-24E7-4849-A1E1-1AF4F2EBFE20}"/>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6" name="Rectangle: Rounded Corners 5">
            <a:extLst>
              <a:ext uri="{FF2B5EF4-FFF2-40B4-BE49-F238E27FC236}">
                <a16:creationId xmlns:a16="http://schemas.microsoft.com/office/drawing/2014/main" id="{4ED3BBAF-61EF-41D1-80EF-E253BEC922E7}"/>
              </a:ext>
            </a:extLst>
          </p:cNvPr>
          <p:cNvSpPr/>
          <p:nvPr/>
        </p:nvSpPr>
        <p:spPr>
          <a:xfrm>
            <a:off x="3276600" y="990600"/>
            <a:ext cx="2667000" cy="6857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INVESTORS</a:t>
            </a:r>
          </a:p>
        </p:txBody>
      </p:sp>
      <p:sp>
        <p:nvSpPr>
          <p:cNvPr id="7" name="Rectangle: Rounded Corners 6">
            <a:extLst>
              <a:ext uri="{FF2B5EF4-FFF2-40B4-BE49-F238E27FC236}">
                <a16:creationId xmlns:a16="http://schemas.microsoft.com/office/drawing/2014/main" id="{987AB225-31A4-4E92-BD2F-B63DAC2D5977}"/>
              </a:ext>
            </a:extLst>
          </p:cNvPr>
          <p:cNvSpPr/>
          <p:nvPr/>
        </p:nvSpPr>
        <p:spPr>
          <a:xfrm>
            <a:off x="381000" y="3217630"/>
            <a:ext cx="2411094"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GOTG AS SELLER</a:t>
            </a:r>
          </a:p>
        </p:txBody>
      </p:sp>
      <p:sp>
        <p:nvSpPr>
          <p:cNvPr id="8" name="Rectangle: Rounded Corners 7">
            <a:extLst>
              <a:ext uri="{FF2B5EF4-FFF2-40B4-BE49-F238E27FC236}">
                <a16:creationId xmlns:a16="http://schemas.microsoft.com/office/drawing/2014/main" id="{9699B184-79BC-4660-BA96-BFE4924271CB}"/>
              </a:ext>
            </a:extLst>
          </p:cNvPr>
          <p:cNvSpPr/>
          <p:nvPr/>
        </p:nvSpPr>
        <p:spPr>
          <a:xfrm>
            <a:off x="6586275" y="3200401"/>
            <a:ext cx="2176725"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GOTG AS LEESEE</a:t>
            </a:r>
          </a:p>
        </p:txBody>
      </p:sp>
      <p:sp>
        <p:nvSpPr>
          <p:cNvPr id="9" name="Rectangle: Rounded Corners 8">
            <a:extLst>
              <a:ext uri="{FF2B5EF4-FFF2-40B4-BE49-F238E27FC236}">
                <a16:creationId xmlns:a16="http://schemas.microsoft.com/office/drawing/2014/main" id="{21C8D705-E365-41FD-A291-539BCB7062C0}"/>
              </a:ext>
            </a:extLst>
          </p:cNvPr>
          <p:cNvSpPr/>
          <p:nvPr/>
        </p:nvSpPr>
        <p:spPr>
          <a:xfrm>
            <a:off x="4038601" y="3200401"/>
            <a:ext cx="1100455" cy="685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SPV</a:t>
            </a:r>
          </a:p>
        </p:txBody>
      </p:sp>
      <p:sp>
        <p:nvSpPr>
          <p:cNvPr id="10" name="Arrow: Right 9">
            <a:extLst>
              <a:ext uri="{FF2B5EF4-FFF2-40B4-BE49-F238E27FC236}">
                <a16:creationId xmlns:a16="http://schemas.microsoft.com/office/drawing/2014/main" id="{317FFD8D-56CC-4DED-89FB-FC7FAE680105}"/>
              </a:ext>
            </a:extLst>
          </p:cNvPr>
          <p:cNvSpPr/>
          <p:nvPr/>
        </p:nvSpPr>
        <p:spPr>
          <a:xfrm>
            <a:off x="2865119" y="3329940"/>
            <a:ext cx="1173482" cy="99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9DFC872-2F74-463E-BAC4-8ED03A27E018}"/>
              </a:ext>
            </a:extLst>
          </p:cNvPr>
          <p:cNvSpPr/>
          <p:nvPr/>
        </p:nvSpPr>
        <p:spPr>
          <a:xfrm flipH="1">
            <a:off x="5212081" y="3307081"/>
            <a:ext cx="1310637" cy="121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A4D720C-B695-4067-A72D-0805A90104E5}"/>
              </a:ext>
            </a:extLst>
          </p:cNvPr>
          <p:cNvSpPr/>
          <p:nvPr/>
        </p:nvSpPr>
        <p:spPr>
          <a:xfrm flipH="1" flipV="1">
            <a:off x="2865119" y="3787139"/>
            <a:ext cx="1173482" cy="99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DF57C90-E326-45B7-B2D7-78A775552633}"/>
              </a:ext>
            </a:extLst>
          </p:cNvPr>
          <p:cNvSpPr/>
          <p:nvPr/>
        </p:nvSpPr>
        <p:spPr>
          <a:xfrm>
            <a:off x="5257800" y="3688082"/>
            <a:ext cx="1264919" cy="121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1D95A53-B398-460E-B7B0-63EF731E9FC4}"/>
              </a:ext>
            </a:extLst>
          </p:cNvPr>
          <p:cNvCxnSpPr>
            <a:cxnSpLocks/>
          </p:cNvCxnSpPr>
          <p:nvPr/>
        </p:nvCxnSpPr>
        <p:spPr>
          <a:xfrm>
            <a:off x="1586547" y="3979630"/>
            <a:ext cx="0" cy="1125770"/>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44F6DA6F-A256-421B-B035-FFE03BE7F34A}"/>
              </a:ext>
            </a:extLst>
          </p:cNvPr>
          <p:cNvCxnSpPr>
            <a:cxnSpLocks/>
          </p:cNvCxnSpPr>
          <p:nvPr/>
        </p:nvCxnSpPr>
        <p:spPr>
          <a:xfrm flipV="1">
            <a:off x="1586547" y="5105400"/>
            <a:ext cx="6088090" cy="3313"/>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id="{DCB6D65A-F613-409F-811D-8CEB9F8B869E}"/>
              </a:ext>
            </a:extLst>
          </p:cNvPr>
          <p:cNvCxnSpPr>
            <a:cxnSpLocks/>
          </p:cNvCxnSpPr>
          <p:nvPr/>
        </p:nvCxnSpPr>
        <p:spPr>
          <a:xfrm flipV="1">
            <a:off x="7674638" y="3962400"/>
            <a:ext cx="0" cy="112577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6" name="Arrow: Down 25">
            <a:extLst>
              <a:ext uri="{FF2B5EF4-FFF2-40B4-BE49-F238E27FC236}">
                <a16:creationId xmlns:a16="http://schemas.microsoft.com/office/drawing/2014/main" id="{4979D9B2-C172-4C4C-B43F-4173899A9C2A}"/>
              </a:ext>
            </a:extLst>
          </p:cNvPr>
          <p:cNvSpPr/>
          <p:nvPr/>
        </p:nvSpPr>
        <p:spPr>
          <a:xfrm>
            <a:off x="4114800" y="1713161"/>
            <a:ext cx="89450" cy="14504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384D1955-C11C-4069-8EE6-ECD9A7407DF9}"/>
              </a:ext>
            </a:extLst>
          </p:cNvPr>
          <p:cNvCxnSpPr>
            <a:cxnSpLocks/>
          </p:cNvCxnSpPr>
          <p:nvPr/>
        </p:nvCxnSpPr>
        <p:spPr>
          <a:xfrm flipV="1">
            <a:off x="4724400" y="1676399"/>
            <a:ext cx="0" cy="14872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968313"/>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D51E-58CF-4C2B-B07C-7B4DDF0CFB54}"/>
              </a:ext>
            </a:extLst>
          </p:cNvPr>
          <p:cNvSpPr>
            <a:spLocks noGrp="1"/>
          </p:cNvSpPr>
          <p:nvPr>
            <p:ph type="title"/>
          </p:nvPr>
        </p:nvSpPr>
        <p:spPr>
          <a:xfrm>
            <a:off x="304800" y="304800"/>
            <a:ext cx="8531226" cy="5943600"/>
          </a:xfrm>
          <a:solidFill>
            <a:schemeClr val="bg1">
              <a:lumMod val="85000"/>
            </a:schemeClr>
          </a:solidFill>
        </p:spPr>
        <p:txBody>
          <a:bodyPr>
            <a:normAutofit fontScale="90000"/>
          </a:bodyPr>
          <a:lstStyle/>
          <a:p>
            <a:r>
              <a:rPr lang="en-US" dirty="0"/>
              <a:t>Steps: </a:t>
            </a:r>
            <a:br>
              <a:rPr lang="en-US" dirty="0"/>
            </a:br>
            <a:r>
              <a:rPr lang="en-US" dirty="0"/>
              <a:t>- </a:t>
            </a:r>
            <a:r>
              <a:rPr lang="en-US" b="0" dirty="0">
                <a:solidFill>
                  <a:schemeClr val="tx1"/>
                </a:solidFill>
              </a:rPr>
              <a:t>The GOTG (originator) resolves to build Banjul/Barra bridge through SPV</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The SPV raises the funds by issuing sukuk certificates to investors for the construction of the Banjul/Barra bridge</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The SPV leases the bridge to the government (as </a:t>
            </a:r>
            <a:r>
              <a:rPr lang="en-US" b="0" dirty="0" err="1">
                <a:solidFill>
                  <a:schemeClr val="tx1"/>
                </a:solidFill>
              </a:rPr>
              <a:t>lesee</a:t>
            </a:r>
            <a:r>
              <a:rPr lang="en-US" b="0" dirty="0">
                <a:solidFill>
                  <a:schemeClr val="tx1"/>
                </a:solidFill>
              </a:rPr>
              <a:t>) for a fixed period of time (20 years)</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SPV receives periodic rentals from the GOTG and distributes proceeds among investors</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At maturity, or on a dissolution event, the SPV sells the bridge back to the GOTG and pays capital back to investors</a:t>
            </a:r>
            <a:br>
              <a:rPr lang="en-US" b="0" dirty="0">
                <a:solidFill>
                  <a:schemeClr val="tx1"/>
                </a:solidFill>
              </a:rPr>
            </a:br>
            <a:r>
              <a:rPr lang="en-US" b="0" dirty="0">
                <a:solidFill>
                  <a:schemeClr val="tx1"/>
                </a:solidFill>
              </a:rPr>
              <a:t/>
            </a:r>
            <a:br>
              <a:rPr lang="en-US" b="0" dirty="0">
                <a:solidFill>
                  <a:schemeClr val="tx1"/>
                </a:solidFill>
              </a:rPr>
            </a:br>
            <a:endParaRPr lang="en-US" b="0" dirty="0">
              <a:solidFill>
                <a:schemeClr val="tx1"/>
              </a:solidFill>
            </a:endParaRPr>
          </a:p>
        </p:txBody>
      </p:sp>
      <p:sp>
        <p:nvSpPr>
          <p:cNvPr id="4" name="Date Placeholder 3">
            <a:extLst>
              <a:ext uri="{FF2B5EF4-FFF2-40B4-BE49-F238E27FC236}">
                <a16:creationId xmlns:a16="http://schemas.microsoft.com/office/drawing/2014/main" id="{EBAA726B-9E26-49BC-9E9E-6921B1F52747}"/>
              </a:ext>
            </a:extLst>
          </p:cNvPr>
          <p:cNvSpPr>
            <a:spLocks noGrp="1"/>
          </p:cNvSpPr>
          <p:nvPr>
            <p:ph type="dt" sz="half" idx="10"/>
          </p:nvPr>
        </p:nvSpPr>
        <p:spPr/>
        <p:txBody>
          <a:bodyPr/>
          <a:lstStyle/>
          <a:p>
            <a:fld id="{17317095-5554-4191-AE34-239C1810A527}" type="datetime1">
              <a:rPr lang="en-US" smtClean="0"/>
              <a:t>3/24/2022</a:t>
            </a:fld>
            <a:endParaRPr lang="en-US" dirty="0"/>
          </a:p>
        </p:txBody>
      </p:sp>
      <p:sp>
        <p:nvSpPr>
          <p:cNvPr id="5" name="Footer Placeholder 4">
            <a:extLst>
              <a:ext uri="{FF2B5EF4-FFF2-40B4-BE49-F238E27FC236}">
                <a16:creationId xmlns:a16="http://schemas.microsoft.com/office/drawing/2014/main" id="{10ED5A84-44D4-44CA-B613-06A20D5424E2}"/>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3009659816"/>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5C6D-724F-4BB9-9CD1-66D6DC7EF02B}"/>
              </a:ext>
            </a:extLst>
          </p:cNvPr>
          <p:cNvSpPr>
            <a:spLocks noGrp="1"/>
          </p:cNvSpPr>
          <p:nvPr>
            <p:ph type="title"/>
          </p:nvPr>
        </p:nvSpPr>
        <p:spPr>
          <a:xfrm>
            <a:off x="304800" y="990600"/>
            <a:ext cx="8531226" cy="4778375"/>
          </a:xfrm>
        </p:spPr>
        <p:txBody>
          <a:bodyPr/>
          <a:lstStyle/>
          <a:p>
            <a:endParaRPr lang="en-US" dirty="0"/>
          </a:p>
        </p:txBody>
      </p:sp>
      <p:sp>
        <p:nvSpPr>
          <p:cNvPr id="3" name="Text Placeholder 2">
            <a:extLst>
              <a:ext uri="{FF2B5EF4-FFF2-40B4-BE49-F238E27FC236}">
                <a16:creationId xmlns:a16="http://schemas.microsoft.com/office/drawing/2014/main" id="{86C4E20A-D6FF-4B17-89F6-E994EC30FAF6}"/>
              </a:ext>
            </a:extLst>
          </p:cNvPr>
          <p:cNvSpPr>
            <a:spLocks noGrp="1"/>
          </p:cNvSpPr>
          <p:nvPr>
            <p:ph type="body" idx="1"/>
          </p:nvPr>
        </p:nvSpPr>
        <p:spPr>
          <a:xfrm>
            <a:off x="304800" y="228601"/>
            <a:ext cx="8531226" cy="457199"/>
          </a:xfrm>
        </p:spPr>
        <p:txBody>
          <a:bodyPr/>
          <a:lstStyle/>
          <a:p>
            <a:r>
              <a:rPr lang="en-US" b="1" dirty="0">
                <a:solidFill>
                  <a:schemeClr val="accent6">
                    <a:lumMod val="50000"/>
                  </a:schemeClr>
                </a:solidFill>
                <a:latin typeface="Agency FB" panose="020B0503020202020204" pitchFamily="34" charset="0"/>
              </a:rPr>
              <a:t>LEGAL AND SUPERVISORY FRAMEWORK FO IFIs</a:t>
            </a:r>
          </a:p>
        </p:txBody>
      </p:sp>
      <p:sp>
        <p:nvSpPr>
          <p:cNvPr id="4" name="Date Placeholder 3">
            <a:extLst>
              <a:ext uri="{FF2B5EF4-FFF2-40B4-BE49-F238E27FC236}">
                <a16:creationId xmlns:a16="http://schemas.microsoft.com/office/drawing/2014/main" id="{53F7D0AE-A710-419B-B4B7-CDD3C17518CB}"/>
              </a:ext>
            </a:extLst>
          </p:cNvPr>
          <p:cNvSpPr>
            <a:spLocks noGrp="1"/>
          </p:cNvSpPr>
          <p:nvPr>
            <p:ph type="dt" sz="half" idx="10"/>
          </p:nvPr>
        </p:nvSpPr>
        <p:spPr/>
        <p:txBody>
          <a:bodyPr/>
          <a:lstStyle/>
          <a:p>
            <a:fld id="{6D3686C9-E86F-4804-84FA-34DEC6A5519D}" type="datetime1">
              <a:rPr lang="en-US" smtClean="0"/>
              <a:t>3/24/2022</a:t>
            </a:fld>
            <a:endParaRPr lang="en-US" dirty="0"/>
          </a:p>
        </p:txBody>
      </p:sp>
      <p:sp>
        <p:nvSpPr>
          <p:cNvPr id="5" name="Footer Placeholder 4">
            <a:extLst>
              <a:ext uri="{FF2B5EF4-FFF2-40B4-BE49-F238E27FC236}">
                <a16:creationId xmlns:a16="http://schemas.microsoft.com/office/drawing/2014/main" id="{18A74717-EC02-4EEF-BB24-089AD73B1D78}"/>
              </a:ext>
            </a:extLst>
          </p:cNvPr>
          <p:cNvSpPr>
            <a:spLocks noGrp="1"/>
          </p:cNvSpPr>
          <p:nvPr>
            <p:ph type="ftr" sz="quarter" idx="11"/>
          </p:nvPr>
        </p:nvSpPr>
        <p:spPr/>
        <p:txBody>
          <a:bodyPr/>
          <a:lstStyle/>
          <a:p>
            <a:r>
              <a:rPr lang="en-US"/>
              <a:t>8th AFRICA SUMMIT ORGANIZED BY ALHUDA ICBE, BANJUL THE GAMBIA </a:t>
            </a:r>
            <a:endParaRPr lang="en-US" dirty="0"/>
          </a:p>
        </p:txBody>
      </p:sp>
      <p:graphicFrame>
        <p:nvGraphicFramePr>
          <p:cNvPr id="6" name="Table 6">
            <a:extLst>
              <a:ext uri="{FF2B5EF4-FFF2-40B4-BE49-F238E27FC236}">
                <a16:creationId xmlns:a16="http://schemas.microsoft.com/office/drawing/2014/main" id="{2090B3C8-BEFB-47D8-9CDC-A6B0989491A3}"/>
              </a:ext>
            </a:extLst>
          </p:cNvPr>
          <p:cNvGraphicFramePr>
            <a:graphicFrameLocks noGrp="1"/>
          </p:cNvGraphicFramePr>
          <p:nvPr>
            <p:extLst>
              <p:ext uri="{D42A27DB-BD31-4B8C-83A1-F6EECF244321}">
                <p14:modId xmlns:p14="http://schemas.microsoft.com/office/powerpoint/2010/main" val="2603865130"/>
              </p:ext>
            </p:extLst>
          </p:nvPr>
        </p:nvGraphicFramePr>
        <p:xfrm>
          <a:off x="304800" y="990599"/>
          <a:ext cx="8531226" cy="5181601"/>
        </p:xfrm>
        <a:graphic>
          <a:graphicData uri="http://schemas.openxmlformats.org/drawingml/2006/table">
            <a:tbl>
              <a:tblPr firstRow="1" bandRow="1">
                <a:tableStyleId>{5C22544A-7EE6-4342-B048-85BDC9FD1C3A}</a:tableStyleId>
              </a:tblPr>
              <a:tblGrid>
                <a:gridCol w="1706245">
                  <a:extLst>
                    <a:ext uri="{9D8B030D-6E8A-4147-A177-3AD203B41FA5}">
                      <a16:colId xmlns:a16="http://schemas.microsoft.com/office/drawing/2014/main" val="1446211146"/>
                    </a:ext>
                  </a:extLst>
                </a:gridCol>
                <a:gridCol w="1706245">
                  <a:extLst>
                    <a:ext uri="{9D8B030D-6E8A-4147-A177-3AD203B41FA5}">
                      <a16:colId xmlns:a16="http://schemas.microsoft.com/office/drawing/2014/main" val="1888939037"/>
                    </a:ext>
                  </a:extLst>
                </a:gridCol>
                <a:gridCol w="1706245">
                  <a:extLst>
                    <a:ext uri="{9D8B030D-6E8A-4147-A177-3AD203B41FA5}">
                      <a16:colId xmlns:a16="http://schemas.microsoft.com/office/drawing/2014/main" val="4172903442"/>
                    </a:ext>
                  </a:extLst>
                </a:gridCol>
                <a:gridCol w="1384312">
                  <a:extLst>
                    <a:ext uri="{9D8B030D-6E8A-4147-A177-3AD203B41FA5}">
                      <a16:colId xmlns:a16="http://schemas.microsoft.com/office/drawing/2014/main" val="1346234966"/>
                    </a:ext>
                  </a:extLst>
                </a:gridCol>
                <a:gridCol w="2028179">
                  <a:extLst>
                    <a:ext uri="{9D8B030D-6E8A-4147-A177-3AD203B41FA5}">
                      <a16:colId xmlns:a16="http://schemas.microsoft.com/office/drawing/2014/main" val="429066699"/>
                    </a:ext>
                  </a:extLst>
                </a:gridCol>
              </a:tblGrid>
              <a:tr h="1776330">
                <a:tc>
                  <a:txBody>
                    <a:bodyPr/>
                    <a:lstStyle/>
                    <a:p>
                      <a:endParaRPr lang="en-US" dirty="0"/>
                    </a:p>
                  </a:txBody>
                  <a:tcPr/>
                </a:tc>
                <a:tc>
                  <a:txBody>
                    <a:bodyPr/>
                    <a:lstStyle/>
                    <a:p>
                      <a:r>
                        <a:rPr lang="en-US" dirty="0"/>
                        <a:t>Takaful</a:t>
                      </a:r>
                    </a:p>
                  </a:txBody>
                  <a:tcPr/>
                </a:tc>
                <a:tc>
                  <a:txBody>
                    <a:bodyPr/>
                    <a:lstStyle/>
                    <a:p>
                      <a:r>
                        <a:rPr lang="en-US" dirty="0"/>
                        <a:t>Islamic Banking</a:t>
                      </a:r>
                    </a:p>
                  </a:txBody>
                  <a:tcPr/>
                </a:tc>
                <a:tc>
                  <a:txBody>
                    <a:bodyPr/>
                    <a:lstStyle/>
                    <a:p>
                      <a:r>
                        <a:rPr lang="en-US" dirty="0"/>
                        <a:t>Islamic Capital Market</a:t>
                      </a:r>
                    </a:p>
                  </a:txBody>
                  <a:tcPr/>
                </a:tc>
                <a:tc>
                  <a:txBody>
                    <a:bodyPr/>
                    <a:lstStyle/>
                    <a:p>
                      <a:r>
                        <a:rPr lang="en-US" dirty="0"/>
                        <a:t>Islamic Microfinance</a:t>
                      </a:r>
                    </a:p>
                  </a:txBody>
                  <a:tcPr/>
                </a:tc>
                <a:extLst>
                  <a:ext uri="{0D108BD9-81ED-4DB2-BD59-A6C34878D82A}">
                    <a16:rowId xmlns:a16="http://schemas.microsoft.com/office/drawing/2014/main" val="2717104241"/>
                  </a:ext>
                </a:extLst>
              </a:tr>
              <a:tr h="1119271">
                <a:tc>
                  <a:txBody>
                    <a:bodyPr/>
                    <a:lstStyle/>
                    <a:p>
                      <a:r>
                        <a:rPr lang="en-US" dirty="0"/>
                        <a:t>Legal and Regulatory Framework</a:t>
                      </a:r>
                    </a:p>
                  </a:txBody>
                  <a:tcPr/>
                </a:tc>
                <a:tc>
                  <a:txBody>
                    <a:bodyPr/>
                    <a:lstStyle/>
                    <a:p>
                      <a:r>
                        <a:rPr lang="en-US" dirty="0"/>
                        <a:t>Insurance Amendment Act 2006</a:t>
                      </a:r>
                    </a:p>
                  </a:txBody>
                  <a:tcPr/>
                </a:tc>
                <a:tc>
                  <a:txBody>
                    <a:bodyPr/>
                    <a:lstStyle/>
                    <a:p>
                      <a:r>
                        <a:rPr lang="en-US" dirty="0"/>
                        <a:t>Banking Act 2009</a:t>
                      </a:r>
                    </a:p>
                  </a:txBody>
                  <a:tcPr/>
                </a:tc>
                <a:tc>
                  <a:txBody>
                    <a:bodyPr/>
                    <a:lstStyle/>
                    <a:p>
                      <a:r>
                        <a:rPr lang="en-US" dirty="0"/>
                        <a:t>Non </a:t>
                      </a:r>
                    </a:p>
                  </a:txBody>
                  <a:tcPr/>
                </a:tc>
                <a:tc>
                  <a:txBody>
                    <a:bodyPr/>
                    <a:lstStyle/>
                    <a:p>
                      <a:r>
                        <a:rPr lang="en-US" dirty="0"/>
                        <a:t>NFI Act 2016</a:t>
                      </a:r>
                    </a:p>
                  </a:txBody>
                  <a:tcPr/>
                </a:tc>
                <a:extLst>
                  <a:ext uri="{0D108BD9-81ED-4DB2-BD59-A6C34878D82A}">
                    <a16:rowId xmlns:a16="http://schemas.microsoft.com/office/drawing/2014/main" val="3289325853"/>
                  </a:ext>
                </a:extLst>
              </a:tr>
              <a:tr h="1736608">
                <a:tc>
                  <a:txBody>
                    <a:bodyPr/>
                    <a:lstStyle/>
                    <a:p>
                      <a:r>
                        <a:rPr lang="en-US" dirty="0"/>
                        <a:t>Supervisory Framework</a:t>
                      </a:r>
                    </a:p>
                  </a:txBody>
                  <a:tcPr/>
                </a:tc>
                <a:tc>
                  <a:txBody>
                    <a:bodyPr/>
                    <a:lstStyle/>
                    <a:p>
                      <a:r>
                        <a:rPr lang="en-US" dirty="0"/>
                        <a:t>Guideline for Regulation and Supervision of Takaful Operators</a:t>
                      </a:r>
                    </a:p>
                  </a:txBody>
                  <a:tcPr/>
                </a:tc>
                <a:tc>
                  <a:txBody>
                    <a:bodyPr/>
                    <a:lstStyle/>
                    <a:p>
                      <a:r>
                        <a:rPr lang="en-US" dirty="0"/>
                        <a:t>Guideline for Regulation and Supervision of Islamic Banks</a:t>
                      </a:r>
                    </a:p>
                    <a:p>
                      <a:endParaRPr lang="en-US" dirty="0"/>
                    </a:p>
                    <a:p>
                      <a:r>
                        <a:rPr lang="en-US" dirty="0"/>
                        <a:t>Corporate Governance Guideline</a:t>
                      </a:r>
                    </a:p>
                  </a:txBody>
                  <a:tcPr/>
                </a:tc>
                <a:tc>
                  <a:txBody>
                    <a:bodyPr/>
                    <a:lstStyle/>
                    <a:p>
                      <a:r>
                        <a:rPr lang="en-US" dirty="0"/>
                        <a:t>Non </a:t>
                      </a:r>
                    </a:p>
                  </a:txBody>
                  <a:tcPr/>
                </a:tc>
                <a:tc>
                  <a:txBody>
                    <a:bodyPr/>
                    <a:lstStyle/>
                    <a:p>
                      <a:r>
                        <a:rPr lang="en-US" dirty="0"/>
                        <a:t>Guideline for Regulation and Supervision of Islamic Microfinance</a:t>
                      </a:r>
                    </a:p>
                  </a:txBody>
                  <a:tcPr/>
                </a:tc>
                <a:extLst>
                  <a:ext uri="{0D108BD9-81ED-4DB2-BD59-A6C34878D82A}">
                    <a16:rowId xmlns:a16="http://schemas.microsoft.com/office/drawing/2014/main" val="4009950539"/>
                  </a:ext>
                </a:extLst>
              </a:tr>
            </a:tbl>
          </a:graphicData>
        </a:graphic>
      </p:graphicFrame>
    </p:spTree>
    <p:extLst>
      <p:ext uri="{BB962C8B-B14F-4D97-AF65-F5344CB8AC3E}">
        <p14:creationId xmlns:p14="http://schemas.microsoft.com/office/powerpoint/2010/main" val="4147843395"/>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3A78-7C93-488E-A3AB-9B589EF7087F}"/>
              </a:ext>
            </a:extLst>
          </p:cNvPr>
          <p:cNvSpPr>
            <a:spLocks noGrp="1"/>
          </p:cNvSpPr>
          <p:nvPr>
            <p:ph type="title"/>
          </p:nvPr>
        </p:nvSpPr>
        <p:spPr>
          <a:xfrm>
            <a:off x="304800" y="685800"/>
            <a:ext cx="8531226" cy="5095875"/>
          </a:xfrm>
          <a:solidFill>
            <a:schemeClr val="bg1">
              <a:lumMod val="85000"/>
            </a:schemeClr>
          </a:solidFill>
        </p:spPr>
        <p:txBody>
          <a:bodyPr/>
          <a:lstStyle/>
          <a:p>
            <a:endParaRPr lang="en-US" dirty="0"/>
          </a:p>
        </p:txBody>
      </p:sp>
      <p:sp>
        <p:nvSpPr>
          <p:cNvPr id="3" name="Text Placeholder 2">
            <a:extLst>
              <a:ext uri="{FF2B5EF4-FFF2-40B4-BE49-F238E27FC236}">
                <a16:creationId xmlns:a16="http://schemas.microsoft.com/office/drawing/2014/main" id="{E9A51B43-A534-48DC-A347-DEDBE4A93D38}"/>
              </a:ext>
            </a:extLst>
          </p:cNvPr>
          <p:cNvSpPr>
            <a:spLocks noGrp="1"/>
          </p:cNvSpPr>
          <p:nvPr>
            <p:ph type="body" idx="1"/>
          </p:nvPr>
        </p:nvSpPr>
        <p:spPr>
          <a:xfrm>
            <a:off x="304800" y="161926"/>
            <a:ext cx="7620000" cy="447674"/>
          </a:xfrm>
        </p:spPr>
        <p:txBody>
          <a:bodyPr>
            <a:normAutofit/>
          </a:bodyPr>
          <a:lstStyle/>
          <a:p>
            <a:r>
              <a:rPr lang="en-US" b="1" dirty="0">
                <a:solidFill>
                  <a:schemeClr val="accent6">
                    <a:lumMod val="50000"/>
                  </a:schemeClr>
                </a:solidFill>
              </a:rPr>
              <a:t>                                           SUPERVISORY FRAMEWORK FOR IFIS</a:t>
            </a:r>
          </a:p>
        </p:txBody>
      </p:sp>
      <p:sp>
        <p:nvSpPr>
          <p:cNvPr id="4" name="Date Placeholder 3">
            <a:extLst>
              <a:ext uri="{FF2B5EF4-FFF2-40B4-BE49-F238E27FC236}">
                <a16:creationId xmlns:a16="http://schemas.microsoft.com/office/drawing/2014/main" id="{6A0882AA-C450-4F1C-B679-BD9E92456320}"/>
              </a:ext>
            </a:extLst>
          </p:cNvPr>
          <p:cNvSpPr>
            <a:spLocks noGrp="1"/>
          </p:cNvSpPr>
          <p:nvPr>
            <p:ph type="dt" sz="half" idx="10"/>
          </p:nvPr>
        </p:nvSpPr>
        <p:spPr/>
        <p:txBody>
          <a:bodyPr/>
          <a:lstStyle/>
          <a:p>
            <a:fld id="{560D0B84-EA24-4F2C-99B6-7CBAF4BD20A9}" type="datetime1">
              <a:rPr lang="en-US" smtClean="0"/>
              <a:t>3/24/2022</a:t>
            </a:fld>
            <a:endParaRPr lang="en-US" dirty="0"/>
          </a:p>
        </p:txBody>
      </p:sp>
      <p:sp>
        <p:nvSpPr>
          <p:cNvPr id="5" name="Footer Placeholder 4">
            <a:extLst>
              <a:ext uri="{FF2B5EF4-FFF2-40B4-BE49-F238E27FC236}">
                <a16:creationId xmlns:a16="http://schemas.microsoft.com/office/drawing/2014/main" id="{8B37AFD9-8609-47D3-AD2D-2ACBEC0F8036}"/>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17" name="Rectangle: Rounded Corners 16">
            <a:extLst>
              <a:ext uri="{FF2B5EF4-FFF2-40B4-BE49-F238E27FC236}">
                <a16:creationId xmlns:a16="http://schemas.microsoft.com/office/drawing/2014/main" id="{24A3B63E-E118-437F-82D5-BE9528827273}"/>
              </a:ext>
            </a:extLst>
          </p:cNvPr>
          <p:cNvSpPr/>
          <p:nvPr/>
        </p:nvSpPr>
        <p:spPr>
          <a:xfrm>
            <a:off x="2590799" y="762000"/>
            <a:ext cx="2784679"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Central Bank of The Gambia</a:t>
            </a:r>
          </a:p>
        </p:txBody>
      </p:sp>
      <p:sp>
        <p:nvSpPr>
          <p:cNvPr id="18" name="Arrow: Down 17">
            <a:extLst>
              <a:ext uri="{FF2B5EF4-FFF2-40B4-BE49-F238E27FC236}">
                <a16:creationId xmlns:a16="http://schemas.microsoft.com/office/drawing/2014/main" id="{A9CBA24A-E7E3-42FD-AAFB-21314B90946C}"/>
              </a:ext>
            </a:extLst>
          </p:cNvPr>
          <p:cNvSpPr/>
          <p:nvPr/>
        </p:nvSpPr>
        <p:spPr>
          <a:xfrm>
            <a:off x="3810000" y="1676400"/>
            <a:ext cx="86139" cy="470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Right 18">
            <a:extLst>
              <a:ext uri="{FF2B5EF4-FFF2-40B4-BE49-F238E27FC236}">
                <a16:creationId xmlns:a16="http://schemas.microsoft.com/office/drawing/2014/main" id="{43954E3F-0183-4D20-AC2B-5EDBD4A3B9BF}"/>
              </a:ext>
            </a:extLst>
          </p:cNvPr>
          <p:cNvSpPr/>
          <p:nvPr/>
        </p:nvSpPr>
        <p:spPr>
          <a:xfrm>
            <a:off x="1021081" y="2146852"/>
            <a:ext cx="6644638" cy="778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xx</a:t>
            </a:r>
          </a:p>
        </p:txBody>
      </p:sp>
      <p:sp>
        <p:nvSpPr>
          <p:cNvPr id="20" name="Rectangle: Rounded Corners 19">
            <a:extLst>
              <a:ext uri="{FF2B5EF4-FFF2-40B4-BE49-F238E27FC236}">
                <a16:creationId xmlns:a16="http://schemas.microsoft.com/office/drawing/2014/main" id="{54E22A2A-85FC-4227-B437-F1D0D25334B8}"/>
              </a:ext>
            </a:extLst>
          </p:cNvPr>
          <p:cNvSpPr/>
          <p:nvPr/>
        </p:nvSpPr>
        <p:spPr>
          <a:xfrm>
            <a:off x="457200" y="2919095"/>
            <a:ext cx="13716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Guideline on IBB</a:t>
            </a:r>
          </a:p>
        </p:txBody>
      </p:sp>
      <p:sp>
        <p:nvSpPr>
          <p:cNvPr id="21" name="Rectangle: Rounded Corners 20">
            <a:extLst>
              <a:ext uri="{FF2B5EF4-FFF2-40B4-BE49-F238E27FC236}">
                <a16:creationId xmlns:a16="http://schemas.microsoft.com/office/drawing/2014/main" id="{D6687CAD-6E36-4108-BCFB-7EFC67341917}"/>
              </a:ext>
            </a:extLst>
          </p:cNvPr>
          <p:cNvSpPr/>
          <p:nvPr/>
        </p:nvSpPr>
        <p:spPr>
          <a:xfrm>
            <a:off x="2603256" y="2919095"/>
            <a:ext cx="1371600" cy="1249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Guideline on Takaful</a:t>
            </a:r>
          </a:p>
        </p:txBody>
      </p:sp>
      <p:sp>
        <p:nvSpPr>
          <p:cNvPr id="22" name="Rectangle: Rounded Corners 21">
            <a:extLst>
              <a:ext uri="{FF2B5EF4-FFF2-40B4-BE49-F238E27FC236}">
                <a16:creationId xmlns:a16="http://schemas.microsoft.com/office/drawing/2014/main" id="{28851F4F-5C2F-4574-B3D9-71EF4AA9AD61}"/>
              </a:ext>
            </a:extLst>
          </p:cNvPr>
          <p:cNvSpPr/>
          <p:nvPr/>
        </p:nvSpPr>
        <p:spPr>
          <a:xfrm>
            <a:off x="4749312" y="3003108"/>
            <a:ext cx="1447800" cy="11884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Guideline on IMF</a:t>
            </a:r>
          </a:p>
        </p:txBody>
      </p:sp>
      <p:sp>
        <p:nvSpPr>
          <p:cNvPr id="23" name="Rectangle: Rounded Corners 22">
            <a:extLst>
              <a:ext uri="{FF2B5EF4-FFF2-40B4-BE49-F238E27FC236}">
                <a16:creationId xmlns:a16="http://schemas.microsoft.com/office/drawing/2014/main" id="{30F0D339-787E-4480-8773-2933C4FF588B}"/>
              </a:ext>
            </a:extLst>
          </p:cNvPr>
          <p:cNvSpPr/>
          <p:nvPr/>
        </p:nvSpPr>
        <p:spPr>
          <a:xfrm>
            <a:off x="7051081" y="3076893"/>
            <a:ext cx="1371600" cy="1092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Guideline on ICM</a:t>
            </a:r>
          </a:p>
        </p:txBody>
      </p:sp>
      <p:sp>
        <p:nvSpPr>
          <p:cNvPr id="24" name="Arrow: Down 23">
            <a:extLst>
              <a:ext uri="{FF2B5EF4-FFF2-40B4-BE49-F238E27FC236}">
                <a16:creationId xmlns:a16="http://schemas.microsoft.com/office/drawing/2014/main" id="{300927B7-13F3-45A1-B662-F06C2422E625}"/>
              </a:ext>
            </a:extLst>
          </p:cNvPr>
          <p:cNvSpPr/>
          <p:nvPr/>
        </p:nvSpPr>
        <p:spPr>
          <a:xfrm>
            <a:off x="1021081" y="2240597"/>
            <a:ext cx="45719" cy="632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28F08B6D-9570-449D-A175-74D7DA5BBB6B}"/>
              </a:ext>
            </a:extLst>
          </p:cNvPr>
          <p:cNvSpPr/>
          <p:nvPr/>
        </p:nvSpPr>
        <p:spPr>
          <a:xfrm>
            <a:off x="3200400" y="2240597"/>
            <a:ext cx="45719" cy="678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CC482033-82F9-4E90-889B-8797AD8D3EC8}"/>
              </a:ext>
            </a:extLst>
          </p:cNvPr>
          <p:cNvSpPr/>
          <p:nvPr/>
        </p:nvSpPr>
        <p:spPr>
          <a:xfrm>
            <a:off x="5511312" y="2240597"/>
            <a:ext cx="97007" cy="762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5616AEC8-4CD0-49BB-941D-9CC88297793A}"/>
              </a:ext>
            </a:extLst>
          </p:cNvPr>
          <p:cNvSpPr/>
          <p:nvPr/>
        </p:nvSpPr>
        <p:spPr>
          <a:xfrm>
            <a:off x="7620000" y="2240597"/>
            <a:ext cx="45719" cy="790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320679"/>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15DA-D1F8-49D1-9174-E4B7119223ED}"/>
              </a:ext>
            </a:extLst>
          </p:cNvPr>
          <p:cNvSpPr>
            <a:spLocks noGrp="1"/>
          </p:cNvSpPr>
          <p:nvPr>
            <p:ph type="title"/>
          </p:nvPr>
        </p:nvSpPr>
        <p:spPr>
          <a:xfrm>
            <a:off x="304800" y="304800"/>
            <a:ext cx="8531226" cy="6019800"/>
          </a:xfrm>
        </p:spPr>
        <p:txBody>
          <a:bodyPr>
            <a:normAutofit fontScale="90000"/>
          </a:bodyPr>
          <a:lstStyle/>
          <a:p>
            <a:r>
              <a:rPr lang="en-US" sz="2200" b="1" dirty="0">
                <a:solidFill>
                  <a:schemeClr val="accent2">
                    <a:lumMod val="75000"/>
                  </a:schemeClr>
                </a:solidFill>
                <a:latin typeface="Cambria" panose="02040503050406030204" pitchFamily="18" charset="0"/>
                <a:ea typeface="Cambria" panose="02040503050406030204" pitchFamily="18" charset="0"/>
              </a:rPr>
              <a:t>SHARIAH GOVERNANCE OF ISLAMIC FINANCIAL INSTITUTIONS IN THE GAMBIA</a:t>
            </a:r>
            <a:r>
              <a:rPr lang="en-US" sz="2200" b="1" dirty="0">
                <a:solidFill>
                  <a:schemeClr val="accent6">
                    <a:lumMod val="50000"/>
                  </a:schemeClr>
                </a:solidFill>
              </a:rPr>
              <a:t/>
            </a:r>
            <a:br>
              <a:rPr lang="en-US" sz="2200" b="1" dirty="0">
                <a:solidFill>
                  <a:schemeClr val="accent6">
                    <a:lumMod val="50000"/>
                  </a:schemeClr>
                </a:solidFill>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a:t>
            </a:r>
            <a:r>
              <a:rPr lang="en-US" b="0" dirty="0">
                <a:solidFill>
                  <a:schemeClr val="tx1"/>
                </a:solidFill>
                <a:latin typeface="Cambria" panose="02040503050406030204" pitchFamily="18" charset="0"/>
                <a:ea typeface="Cambria" panose="02040503050406030204" pitchFamily="18" charset="0"/>
              </a:rPr>
              <a:t>The Gambia like most West African Countries apply the Maliki </a:t>
            </a:r>
            <a:r>
              <a:rPr lang="en-US" b="0" dirty="0" err="1">
                <a:solidFill>
                  <a:schemeClr val="tx1"/>
                </a:solidFill>
                <a:latin typeface="Cambria" panose="02040503050406030204" pitchFamily="18" charset="0"/>
                <a:ea typeface="Cambria" panose="02040503050406030204" pitchFamily="18" charset="0"/>
              </a:rPr>
              <a:t>Madh</a:t>
            </a:r>
            <a:r>
              <a:rPr lang="en-US" b="0" dirty="0">
                <a:solidFill>
                  <a:schemeClr val="tx1"/>
                </a:solidFill>
                <a:latin typeface="Cambria" panose="02040503050406030204" pitchFamily="18" charset="0"/>
                <a:ea typeface="Cambria" panose="02040503050406030204" pitchFamily="18" charset="0"/>
              </a:rPr>
              <a:t> </a:t>
            </a:r>
            <a:r>
              <a:rPr lang="en-US" b="0" dirty="0" err="1">
                <a:solidFill>
                  <a:schemeClr val="tx1"/>
                </a:solidFill>
                <a:latin typeface="Cambria" panose="02040503050406030204" pitchFamily="18" charset="0"/>
                <a:ea typeface="Cambria" panose="02040503050406030204" pitchFamily="18" charset="0"/>
              </a:rPr>
              <a:t>hab</a:t>
            </a:r>
            <a:r>
              <a:rPr lang="en-US" b="0" dirty="0">
                <a:solidFill>
                  <a:schemeClr val="tx1"/>
                </a:solidFill>
                <a:latin typeface="Cambria" panose="02040503050406030204" pitchFamily="18" charset="0"/>
                <a:ea typeface="Cambria" panose="02040503050406030204" pitchFamily="18" charset="0"/>
              </a:rPr>
              <a:t> (School of thought)</a:t>
            </a:r>
            <a:br>
              <a:rPr lang="en-US" b="0" dirty="0">
                <a:solidFill>
                  <a:schemeClr val="tx1"/>
                </a:solidFill>
                <a:latin typeface="Cambria" panose="02040503050406030204" pitchFamily="18" charset="0"/>
                <a:ea typeface="Cambria" panose="02040503050406030204" pitchFamily="18" charset="0"/>
              </a:rPr>
            </a:br>
            <a:r>
              <a:rPr lang="en-US" b="0" dirty="0">
                <a:solidFill>
                  <a:schemeClr val="tx1"/>
                </a:solidFill>
                <a:latin typeface="Cambria" panose="02040503050406030204" pitchFamily="18" charset="0"/>
                <a:ea typeface="Cambria" panose="02040503050406030204" pitchFamily="18" charset="0"/>
              </a:rPr>
              <a:t>-As per CBG Shariah regulation, all financial institutions must have a shariah advisory committee or board</a:t>
            </a:r>
            <a:br>
              <a:rPr lang="en-US" b="0" dirty="0">
                <a:solidFill>
                  <a:schemeClr val="tx1"/>
                </a:solidFill>
                <a:latin typeface="Cambria" panose="02040503050406030204" pitchFamily="18" charset="0"/>
                <a:ea typeface="Cambria" panose="02040503050406030204" pitchFamily="18" charset="0"/>
              </a:rPr>
            </a:br>
            <a:r>
              <a:rPr lang="en-US" b="0" dirty="0">
                <a:solidFill>
                  <a:schemeClr val="tx1"/>
                </a:solidFill>
                <a:latin typeface="Cambria" panose="02040503050406030204" pitchFamily="18" charset="0"/>
                <a:ea typeface="Cambria" panose="02040503050406030204" pitchFamily="18" charset="0"/>
              </a:rPr>
              <a:t>- Due to the increasing number of IFIs, there is need to build capacity in </a:t>
            </a:r>
            <a:r>
              <a:rPr lang="en-US" b="0" dirty="0" err="1">
                <a:solidFill>
                  <a:schemeClr val="tx1"/>
                </a:solidFill>
                <a:latin typeface="Cambria" panose="02040503050406030204" pitchFamily="18" charset="0"/>
                <a:ea typeface="Cambria" panose="02040503050406030204" pitchFamily="18" charset="0"/>
              </a:rPr>
              <a:t>fiqh</a:t>
            </a:r>
            <a:r>
              <a:rPr lang="en-US" b="0" dirty="0">
                <a:solidFill>
                  <a:schemeClr val="tx1"/>
                </a:solidFill>
                <a:latin typeface="Cambria" panose="02040503050406030204" pitchFamily="18" charset="0"/>
                <a:ea typeface="Cambria" panose="02040503050406030204" pitchFamily="18" charset="0"/>
              </a:rPr>
              <a:t> </a:t>
            </a:r>
            <a:r>
              <a:rPr lang="en-US" b="0" dirty="0" err="1">
                <a:solidFill>
                  <a:schemeClr val="tx1"/>
                </a:solidFill>
                <a:latin typeface="Cambria" panose="02040503050406030204" pitchFamily="18" charset="0"/>
                <a:ea typeface="Cambria" panose="02040503050406030204" pitchFamily="18" charset="0"/>
              </a:rPr>
              <a:t>ul</a:t>
            </a:r>
            <a:r>
              <a:rPr lang="en-US" b="0" dirty="0">
                <a:solidFill>
                  <a:schemeClr val="tx1"/>
                </a:solidFill>
                <a:latin typeface="Cambria" panose="02040503050406030204" pitchFamily="18" charset="0"/>
                <a:ea typeface="Cambria" panose="02040503050406030204" pitchFamily="18" charset="0"/>
              </a:rPr>
              <a:t> </a:t>
            </a:r>
            <a:r>
              <a:rPr lang="en-US" b="0" dirty="0" err="1">
                <a:solidFill>
                  <a:schemeClr val="tx1"/>
                </a:solidFill>
                <a:latin typeface="Cambria" panose="02040503050406030204" pitchFamily="18" charset="0"/>
                <a:ea typeface="Cambria" panose="02040503050406030204" pitchFamily="18" charset="0"/>
              </a:rPr>
              <a:t>Muammalat</a:t>
            </a:r>
            <a:r>
              <a:rPr lang="en-US" b="0" dirty="0">
                <a:solidFill>
                  <a:schemeClr val="tx1"/>
                </a:solidFill>
                <a:latin typeface="Cambria" panose="02040503050406030204" pitchFamily="18" charset="0"/>
                <a:ea typeface="Cambria" panose="02040503050406030204" pitchFamily="18" charset="0"/>
              </a:rPr>
              <a:t> (Islamic Commercial law)</a:t>
            </a:r>
          </a:p>
        </p:txBody>
      </p:sp>
      <p:sp>
        <p:nvSpPr>
          <p:cNvPr id="4" name="Date Placeholder 3">
            <a:extLst>
              <a:ext uri="{FF2B5EF4-FFF2-40B4-BE49-F238E27FC236}">
                <a16:creationId xmlns:a16="http://schemas.microsoft.com/office/drawing/2014/main" id="{61FBB82E-EA88-4648-BF74-78A963BDE1EA}"/>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5C0A6BF0-7F7E-4585-B890-05978164EC2C}"/>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6146" name="Picture 2" descr="1,132 Sharia Stock Photos, Pictures &amp; Royalty-Free Images - iStock">
            <a:extLst>
              <a:ext uri="{FF2B5EF4-FFF2-40B4-BE49-F238E27FC236}">
                <a16:creationId xmlns:a16="http://schemas.microsoft.com/office/drawing/2014/main" id="{8AF0EA73-9C44-4402-840B-B76B02731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38200"/>
            <a:ext cx="3886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02642"/>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MCPE06633_0000[1]"/>
          <p:cNvPicPr>
            <a:picLocks noChangeAspect="1" noChangeArrowheads="1"/>
          </p:cNvPicPr>
          <p:nvPr/>
        </p:nvPicPr>
        <p:blipFill>
          <a:blip r:embed="rId2" cstate="print"/>
          <a:srcRect/>
          <a:stretch>
            <a:fillRect/>
          </a:stretch>
        </p:blipFill>
        <p:spPr bwMode="auto">
          <a:xfrm>
            <a:off x="1219200" y="2590800"/>
            <a:ext cx="2254250" cy="2362200"/>
          </a:xfrm>
          <a:prstGeom prst="rect">
            <a:avLst/>
          </a:prstGeom>
          <a:noFill/>
        </p:spPr>
      </p:pic>
      <p:sp>
        <p:nvSpPr>
          <p:cNvPr id="12293" name="Oval 5"/>
          <p:cNvSpPr>
            <a:spLocks noChangeArrowheads="1"/>
          </p:cNvSpPr>
          <p:nvPr/>
        </p:nvSpPr>
        <p:spPr bwMode="auto">
          <a:xfrm>
            <a:off x="3962400" y="152400"/>
            <a:ext cx="3810000" cy="1066800"/>
          </a:xfrm>
          <a:prstGeom prst="ellipse">
            <a:avLst/>
          </a:prstGeom>
          <a:solidFill>
            <a:srgbClr val="FF99CC"/>
          </a:solidFill>
          <a:ln w="9525">
            <a:solidFill>
              <a:schemeClr val="tx1"/>
            </a:solidFill>
            <a:round/>
            <a:headEnd/>
            <a:tailEnd/>
          </a:ln>
          <a:effectLst/>
        </p:spPr>
        <p:txBody>
          <a:bodyPr wrap="none" anchor="ctr"/>
          <a:lstStyle/>
          <a:p>
            <a:pPr algn="ctr"/>
            <a:r>
              <a:rPr lang="en-US" dirty="0">
                <a:solidFill>
                  <a:srgbClr val="000000"/>
                </a:solidFill>
              </a:rPr>
              <a:t>Certification of permissible </a:t>
            </a:r>
          </a:p>
          <a:p>
            <a:pPr algn="ctr"/>
            <a:r>
              <a:rPr lang="en-US" dirty="0">
                <a:solidFill>
                  <a:srgbClr val="000000"/>
                </a:solidFill>
              </a:rPr>
              <a:t>Financial Instruments through </a:t>
            </a:r>
            <a:r>
              <a:rPr lang="en-US" dirty="0" err="1">
                <a:solidFill>
                  <a:srgbClr val="000000"/>
                </a:solidFill>
              </a:rPr>
              <a:t>fatwas</a:t>
            </a:r>
            <a:r>
              <a:rPr lang="en-US" dirty="0">
                <a:solidFill>
                  <a:srgbClr val="000000"/>
                </a:solidFill>
              </a:rPr>
              <a:t> </a:t>
            </a:r>
          </a:p>
          <a:p>
            <a:pPr algn="ctr"/>
            <a:r>
              <a:rPr lang="en-US" dirty="0">
                <a:solidFill>
                  <a:srgbClr val="000000"/>
                </a:solidFill>
              </a:rPr>
              <a:t>(ex-</a:t>
            </a:r>
            <a:r>
              <a:rPr lang="en-US" dirty="0" err="1">
                <a:solidFill>
                  <a:srgbClr val="000000"/>
                </a:solidFill>
              </a:rPr>
              <a:t>anteShariah</a:t>
            </a:r>
            <a:r>
              <a:rPr lang="en-US" dirty="0">
                <a:solidFill>
                  <a:srgbClr val="000000"/>
                </a:solidFill>
              </a:rPr>
              <a:t> Audit)</a:t>
            </a:r>
            <a:endParaRPr lang="fr-FR" dirty="0">
              <a:solidFill>
                <a:srgbClr val="000000"/>
              </a:solidFill>
            </a:endParaRPr>
          </a:p>
        </p:txBody>
      </p:sp>
      <p:cxnSp>
        <p:nvCxnSpPr>
          <p:cNvPr id="12298" name="AutoShape 10"/>
          <p:cNvCxnSpPr>
            <a:cxnSpLocks noChangeShapeType="1"/>
            <a:stCxn id="0" idx="3"/>
            <a:endCxn id="12293" idx="2"/>
          </p:cNvCxnSpPr>
          <p:nvPr/>
        </p:nvCxnSpPr>
        <p:spPr bwMode="auto">
          <a:xfrm flipV="1">
            <a:off x="3473450" y="685800"/>
            <a:ext cx="488950" cy="3086100"/>
          </a:xfrm>
          <a:prstGeom prst="curvedConnector3">
            <a:avLst>
              <a:gd name="adj1" fmla="val 50000"/>
            </a:avLst>
          </a:prstGeom>
          <a:noFill/>
          <a:ln w="9525">
            <a:solidFill>
              <a:schemeClr val="tx1"/>
            </a:solidFill>
            <a:round/>
            <a:headEnd/>
            <a:tailEnd type="triangle" w="med" len="med"/>
          </a:ln>
          <a:effectLst/>
        </p:spPr>
      </p:cxnSp>
      <p:grpSp>
        <p:nvGrpSpPr>
          <p:cNvPr id="2" name="Groupe 19"/>
          <p:cNvGrpSpPr/>
          <p:nvPr/>
        </p:nvGrpSpPr>
        <p:grpSpPr>
          <a:xfrm>
            <a:off x="3473450" y="2743200"/>
            <a:ext cx="5441950" cy="1219200"/>
            <a:chOff x="3473450" y="2743200"/>
            <a:chExt cx="5441950" cy="1219200"/>
          </a:xfrm>
        </p:grpSpPr>
        <p:sp>
          <p:nvSpPr>
            <p:cNvPr id="12296" name="Oval 8"/>
            <p:cNvSpPr>
              <a:spLocks noChangeArrowheads="1"/>
            </p:cNvSpPr>
            <p:nvPr/>
          </p:nvSpPr>
          <p:spPr bwMode="auto">
            <a:xfrm>
              <a:off x="4038600" y="2743200"/>
              <a:ext cx="4876800" cy="1219200"/>
            </a:xfrm>
            <a:prstGeom prst="ellipse">
              <a:avLst/>
            </a:prstGeom>
            <a:solidFill>
              <a:srgbClr val="CCCCFF"/>
            </a:solidFill>
            <a:ln w="9525">
              <a:solidFill>
                <a:schemeClr val="tx1"/>
              </a:solidFill>
              <a:round/>
              <a:headEnd/>
              <a:tailEnd/>
            </a:ln>
            <a:effectLst/>
          </p:spPr>
          <p:txBody>
            <a:bodyPr wrap="none" anchor="ctr"/>
            <a:lstStyle/>
            <a:p>
              <a:pPr algn="ctr"/>
              <a:r>
                <a:rPr lang="en-US" dirty="0">
                  <a:solidFill>
                    <a:srgbClr val="000000"/>
                  </a:solidFill>
                </a:rPr>
                <a:t>Issue report to certify the conformity </a:t>
              </a:r>
            </a:p>
            <a:p>
              <a:pPr algn="ctr"/>
              <a:r>
                <a:rPr lang="en-US" dirty="0">
                  <a:solidFill>
                    <a:srgbClr val="000000"/>
                  </a:solidFill>
                </a:rPr>
                <a:t>of all Fin. Transactions with the </a:t>
              </a:r>
              <a:r>
                <a:rPr lang="en-US" dirty="0" err="1">
                  <a:solidFill>
                    <a:srgbClr val="000000"/>
                  </a:solidFill>
                </a:rPr>
                <a:t>Shariah</a:t>
              </a:r>
              <a:endParaRPr lang="en-US" dirty="0">
                <a:solidFill>
                  <a:srgbClr val="000000"/>
                </a:solidFill>
              </a:endParaRPr>
            </a:p>
            <a:p>
              <a:pPr algn="ctr"/>
              <a:r>
                <a:rPr lang="en-US" dirty="0">
                  <a:solidFill>
                    <a:srgbClr val="000000"/>
                  </a:solidFill>
                </a:rPr>
                <a:t>principles </a:t>
              </a:r>
              <a:r>
                <a:rPr lang="fr-FR" dirty="0">
                  <a:solidFill>
                    <a:srgbClr val="000000"/>
                  </a:solidFill>
                </a:rPr>
                <a:t>  </a:t>
              </a:r>
            </a:p>
          </p:txBody>
        </p:sp>
        <p:cxnSp>
          <p:nvCxnSpPr>
            <p:cNvPr id="12299" name="AutoShape 11"/>
            <p:cNvCxnSpPr>
              <a:cxnSpLocks noChangeShapeType="1"/>
              <a:stCxn id="0" idx="3"/>
              <a:endCxn id="12296" idx="2"/>
            </p:cNvCxnSpPr>
            <p:nvPr/>
          </p:nvCxnSpPr>
          <p:spPr bwMode="auto">
            <a:xfrm flipV="1">
              <a:off x="3473450" y="3352800"/>
              <a:ext cx="565150" cy="419100"/>
            </a:xfrm>
            <a:prstGeom prst="curvedConnector3">
              <a:avLst>
                <a:gd name="adj1" fmla="val 50000"/>
              </a:avLst>
            </a:prstGeom>
            <a:noFill/>
            <a:ln w="9525">
              <a:solidFill>
                <a:schemeClr val="tx1"/>
              </a:solidFill>
              <a:round/>
              <a:headEnd/>
              <a:tailEnd type="triangle" w="med" len="med"/>
            </a:ln>
            <a:effectLst/>
          </p:spPr>
        </p:cxnSp>
      </p:grpSp>
      <p:grpSp>
        <p:nvGrpSpPr>
          <p:cNvPr id="3" name="Groupe 21"/>
          <p:cNvGrpSpPr/>
          <p:nvPr/>
        </p:nvGrpSpPr>
        <p:grpSpPr>
          <a:xfrm>
            <a:off x="1143000" y="3771900"/>
            <a:ext cx="2895600" cy="2857500"/>
            <a:chOff x="1143000" y="3771900"/>
            <a:chExt cx="2895600" cy="2857500"/>
          </a:xfrm>
        </p:grpSpPr>
        <p:sp>
          <p:nvSpPr>
            <p:cNvPr id="12294" name="Oval 6"/>
            <p:cNvSpPr>
              <a:spLocks noChangeArrowheads="1"/>
            </p:cNvSpPr>
            <p:nvPr/>
          </p:nvSpPr>
          <p:spPr bwMode="auto">
            <a:xfrm>
              <a:off x="1143000" y="5486400"/>
              <a:ext cx="2895600" cy="1143000"/>
            </a:xfrm>
            <a:prstGeom prst="ellipse">
              <a:avLst/>
            </a:prstGeom>
            <a:solidFill>
              <a:schemeClr val="folHlink"/>
            </a:solidFill>
            <a:ln w="9525">
              <a:solidFill>
                <a:schemeClr val="tx1"/>
              </a:solidFill>
              <a:round/>
              <a:headEnd/>
              <a:tailEnd/>
            </a:ln>
            <a:effectLst/>
          </p:spPr>
          <p:txBody>
            <a:bodyPr wrap="none" anchor="ctr"/>
            <a:lstStyle/>
            <a:p>
              <a:pPr algn="ctr"/>
              <a:r>
                <a:rPr lang="en-US" dirty="0">
                  <a:solidFill>
                    <a:schemeClr val="bg1"/>
                  </a:solidFill>
                </a:rPr>
                <a:t>Identification  &amp; </a:t>
              </a:r>
            </a:p>
            <a:p>
              <a:pPr algn="ctr"/>
              <a:r>
                <a:rPr lang="en-US" dirty="0">
                  <a:solidFill>
                    <a:schemeClr val="bg1"/>
                  </a:solidFill>
                </a:rPr>
                <a:t>Disposal of Non-</a:t>
              </a:r>
            </a:p>
            <a:p>
              <a:pPr algn="ctr"/>
              <a:r>
                <a:rPr lang="en-US" dirty="0" err="1">
                  <a:solidFill>
                    <a:schemeClr val="bg1"/>
                  </a:solidFill>
                </a:rPr>
                <a:t>Shariah</a:t>
              </a:r>
              <a:r>
                <a:rPr lang="en-US" dirty="0">
                  <a:solidFill>
                    <a:schemeClr val="bg1"/>
                  </a:solidFill>
                </a:rPr>
                <a:t> Compliant </a:t>
              </a:r>
            </a:p>
            <a:p>
              <a:pPr algn="ctr"/>
              <a:r>
                <a:rPr lang="en-US" dirty="0">
                  <a:solidFill>
                    <a:schemeClr val="bg1"/>
                  </a:solidFill>
                </a:rPr>
                <a:t>earnings</a:t>
              </a:r>
            </a:p>
          </p:txBody>
        </p:sp>
        <p:cxnSp>
          <p:nvCxnSpPr>
            <p:cNvPr id="12300" name="AutoShape 12"/>
            <p:cNvCxnSpPr>
              <a:cxnSpLocks noChangeShapeType="1"/>
              <a:stCxn id="0" idx="3"/>
              <a:endCxn id="12294" idx="2"/>
            </p:cNvCxnSpPr>
            <p:nvPr/>
          </p:nvCxnSpPr>
          <p:spPr bwMode="auto">
            <a:xfrm flipH="1">
              <a:off x="1143000" y="3771900"/>
              <a:ext cx="2330450" cy="2286000"/>
            </a:xfrm>
            <a:prstGeom prst="curvedConnector5">
              <a:avLst>
                <a:gd name="adj1" fmla="val -9810"/>
                <a:gd name="adj2" fmla="val 63333"/>
                <a:gd name="adj3" fmla="val 109810"/>
              </a:avLst>
            </a:prstGeom>
            <a:noFill/>
            <a:ln w="9525">
              <a:solidFill>
                <a:schemeClr val="tx1"/>
              </a:solidFill>
              <a:round/>
              <a:headEnd/>
              <a:tailEnd type="triangle" w="med" len="med"/>
            </a:ln>
            <a:effectLst/>
          </p:spPr>
        </p:cxnSp>
      </p:grpSp>
      <p:grpSp>
        <p:nvGrpSpPr>
          <p:cNvPr id="4" name="Groupe 22"/>
          <p:cNvGrpSpPr/>
          <p:nvPr/>
        </p:nvGrpSpPr>
        <p:grpSpPr>
          <a:xfrm>
            <a:off x="3581400" y="3733800"/>
            <a:ext cx="5562600" cy="2743200"/>
            <a:chOff x="3581400" y="3733800"/>
            <a:chExt cx="5562600" cy="2743200"/>
          </a:xfrm>
        </p:grpSpPr>
        <p:sp>
          <p:nvSpPr>
            <p:cNvPr id="12295" name="Oval 7"/>
            <p:cNvSpPr>
              <a:spLocks noChangeArrowheads="1"/>
            </p:cNvSpPr>
            <p:nvPr/>
          </p:nvSpPr>
          <p:spPr bwMode="auto">
            <a:xfrm>
              <a:off x="4267200" y="5334000"/>
              <a:ext cx="4876800" cy="1143000"/>
            </a:xfrm>
            <a:prstGeom prst="ellipse">
              <a:avLst/>
            </a:prstGeom>
            <a:solidFill>
              <a:srgbClr val="CC99FF"/>
            </a:solidFill>
            <a:ln w="9525">
              <a:solidFill>
                <a:schemeClr val="tx1"/>
              </a:solidFill>
              <a:round/>
              <a:headEnd/>
              <a:tailEnd/>
            </a:ln>
            <a:effectLst/>
          </p:spPr>
          <p:txBody>
            <a:bodyPr wrap="none" anchor="ctr"/>
            <a:lstStyle/>
            <a:p>
              <a:pPr algn="ctr"/>
              <a:r>
                <a:rPr lang="en-US" dirty="0">
                  <a:solidFill>
                    <a:srgbClr val="000000"/>
                  </a:solidFill>
                </a:rPr>
                <a:t>Advice on the distribution of income </a:t>
              </a:r>
            </a:p>
            <a:p>
              <a:pPr algn="ctr"/>
              <a:r>
                <a:rPr lang="en-US" dirty="0">
                  <a:solidFill>
                    <a:srgbClr val="000000"/>
                  </a:solidFill>
                </a:rPr>
                <a:t>&amp; expenses among bank’s Share/holders </a:t>
              </a:r>
            </a:p>
            <a:p>
              <a:pPr algn="ctr"/>
              <a:r>
                <a:rPr lang="en-US" dirty="0">
                  <a:solidFill>
                    <a:srgbClr val="000000"/>
                  </a:solidFill>
                </a:rPr>
                <a:t>and IAH</a:t>
              </a:r>
            </a:p>
          </p:txBody>
        </p:sp>
        <p:cxnSp>
          <p:nvCxnSpPr>
            <p:cNvPr id="12301" name="AutoShape 13"/>
            <p:cNvCxnSpPr>
              <a:cxnSpLocks noChangeShapeType="1"/>
            </p:cNvCxnSpPr>
            <p:nvPr/>
          </p:nvCxnSpPr>
          <p:spPr bwMode="auto">
            <a:xfrm>
              <a:off x="3581400" y="3733800"/>
              <a:ext cx="793750" cy="2133600"/>
            </a:xfrm>
            <a:prstGeom prst="curvedConnector3">
              <a:avLst>
                <a:gd name="adj1" fmla="val 50000"/>
              </a:avLst>
            </a:prstGeom>
            <a:noFill/>
            <a:ln w="9525">
              <a:solidFill>
                <a:schemeClr val="tx1"/>
              </a:solidFill>
              <a:round/>
              <a:headEnd/>
              <a:tailEnd type="triangle" w="med" len="med"/>
            </a:ln>
            <a:effectLst/>
          </p:spPr>
        </p:cxnSp>
      </p:grpSp>
      <p:grpSp>
        <p:nvGrpSpPr>
          <p:cNvPr id="5" name="Groupe 20"/>
          <p:cNvGrpSpPr/>
          <p:nvPr/>
        </p:nvGrpSpPr>
        <p:grpSpPr>
          <a:xfrm>
            <a:off x="3473450" y="3771900"/>
            <a:ext cx="4375150" cy="1257300"/>
            <a:chOff x="3473450" y="3771900"/>
            <a:chExt cx="4375150" cy="1257300"/>
          </a:xfrm>
        </p:grpSpPr>
        <p:sp>
          <p:nvSpPr>
            <p:cNvPr id="12297" name="Oval 9"/>
            <p:cNvSpPr>
              <a:spLocks noChangeArrowheads="1"/>
            </p:cNvSpPr>
            <p:nvPr/>
          </p:nvSpPr>
          <p:spPr bwMode="auto">
            <a:xfrm>
              <a:off x="4724400" y="4114800"/>
              <a:ext cx="3124200" cy="914400"/>
            </a:xfrm>
            <a:prstGeom prst="ellipse">
              <a:avLst/>
            </a:prstGeom>
            <a:solidFill>
              <a:srgbClr val="FF99FF"/>
            </a:solidFill>
            <a:ln w="9525">
              <a:solidFill>
                <a:schemeClr val="tx1"/>
              </a:solidFill>
              <a:round/>
              <a:headEnd/>
              <a:tailEnd/>
            </a:ln>
            <a:effectLst/>
          </p:spPr>
          <p:txBody>
            <a:bodyPr wrap="none" anchor="ctr"/>
            <a:lstStyle/>
            <a:p>
              <a:pPr algn="ctr"/>
              <a:r>
                <a:rPr lang="en-US" dirty="0">
                  <a:solidFill>
                    <a:srgbClr val="000000"/>
                  </a:solidFill>
                </a:rPr>
                <a:t>The calculation &amp; payment</a:t>
              </a:r>
            </a:p>
            <a:p>
              <a:pPr algn="ctr"/>
              <a:r>
                <a:rPr lang="en-US" dirty="0">
                  <a:solidFill>
                    <a:srgbClr val="000000"/>
                  </a:solidFill>
                </a:rPr>
                <a:t>Of </a:t>
              </a:r>
              <a:r>
                <a:rPr lang="en-US" dirty="0" err="1">
                  <a:solidFill>
                    <a:srgbClr val="000000"/>
                  </a:solidFill>
                </a:rPr>
                <a:t>Zakah</a:t>
              </a:r>
              <a:endParaRPr lang="en-US" dirty="0">
                <a:solidFill>
                  <a:srgbClr val="000000"/>
                </a:solidFill>
              </a:endParaRPr>
            </a:p>
          </p:txBody>
        </p:sp>
        <p:cxnSp>
          <p:nvCxnSpPr>
            <p:cNvPr id="12302" name="AutoShape 14"/>
            <p:cNvCxnSpPr>
              <a:cxnSpLocks noChangeShapeType="1"/>
              <a:stCxn id="0" idx="3"/>
            </p:cNvCxnSpPr>
            <p:nvPr/>
          </p:nvCxnSpPr>
          <p:spPr bwMode="auto">
            <a:xfrm>
              <a:off x="3473450" y="3771900"/>
              <a:ext cx="1282700" cy="838200"/>
            </a:xfrm>
            <a:prstGeom prst="curvedConnector3">
              <a:avLst>
                <a:gd name="adj1" fmla="val 50000"/>
              </a:avLst>
            </a:prstGeom>
            <a:noFill/>
            <a:ln w="9525">
              <a:solidFill>
                <a:schemeClr val="tx1"/>
              </a:solidFill>
              <a:round/>
              <a:headEnd/>
              <a:tailEnd type="triangle" w="med" len="med"/>
            </a:ln>
            <a:effectLst/>
          </p:spPr>
        </p:cxnSp>
      </p:grpSp>
      <p:sp>
        <p:nvSpPr>
          <p:cNvPr id="12303" name="Text Box 15"/>
          <p:cNvSpPr txBox="1">
            <a:spLocks noChangeArrowheads="1"/>
          </p:cNvSpPr>
          <p:nvPr/>
        </p:nvSpPr>
        <p:spPr bwMode="auto">
          <a:xfrm>
            <a:off x="381000" y="228600"/>
            <a:ext cx="3048000" cy="830997"/>
          </a:xfrm>
          <a:prstGeom prst="rect">
            <a:avLst/>
          </a:prstGeom>
          <a:noFill/>
          <a:ln w="9525">
            <a:noFill/>
            <a:miter lim="800000"/>
            <a:headEnd/>
            <a:tailEnd/>
          </a:ln>
          <a:effectLst/>
        </p:spPr>
        <p:txBody>
          <a:bodyPr wrap="square">
            <a:spAutoFit/>
          </a:bodyPr>
          <a:lstStyle/>
          <a:p>
            <a:pPr rtl="0">
              <a:spcBef>
                <a:spcPct val="50000"/>
              </a:spcBef>
            </a:pPr>
            <a:r>
              <a:rPr lang="en-US" sz="2400" b="1" dirty="0"/>
              <a:t>RESPONSIBIITIES OF SHARIAH BOARD</a:t>
            </a:r>
          </a:p>
        </p:txBody>
      </p:sp>
      <p:grpSp>
        <p:nvGrpSpPr>
          <p:cNvPr id="6" name="Groupe 17"/>
          <p:cNvGrpSpPr/>
          <p:nvPr/>
        </p:nvGrpSpPr>
        <p:grpSpPr>
          <a:xfrm>
            <a:off x="457200" y="990600"/>
            <a:ext cx="3090863" cy="2795588"/>
            <a:chOff x="457200" y="990600"/>
            <a:chExt cx="3090863" cy="2795588"/>
          </a:xfrm>
        </p:grpSpPr>
        <p:sp>
          <p:nvSpPr>
            <p:cNvPr id="12304" name="Oval 16"/>
            <p:cNvSpPr>
              <a:spLocks noChangeArrowheads="1"/>
            </p:cNvSpPr>
            <p:nvPr/>
          </p:nvSpPr>
          <p:spPr bwMode="auto">
            <a:xfrm>
              <a:off x="457200" y="990600"/>
              <a:ext cx="3048000" cy="1409700"/>
            </a:xfrm>
            <a:prstGeom prst="ellipse">
              <a:avLst/>
            </a:prstGeom>
            <a:solidFill>
              <a:srgbClr val="00FFFF">
                <a:alpha val="33000"/>
              </a:srgbClr>
            </a:solidFill>
            <a:ln w="9525">
              <a:solidFill>
                <a:schemeClr val="tx1"/>
              </a:solidFill>
              <a:round/>
              <a:headEnd/>
              <a:tailEnd/>
            </a:ln>
            <a:effectLst/>
          </p:spPr>
          <p:txBody>
            <a:bodyPr wrap="none" anchor="ctr"/>
            <a:lstStyle/>
            <a:p>
              <a:pPr algn="ctr" rtl="0"/>
              <a:r>
                <a:rPr lang="en-US" dirty="0"/>
                <a:t>Advise the Board of Directors and </a:t>
              </a:r>
            </a:p>
            <a:p>
              <a:pPr algn="ctr" rtl="0"/>
              <a:r>
                <a:rPr lang="en-US" dirty="0"/>
                <a:t>The Management</a:t>
              </a:r>
            </a:p>
          </p:txBody>
        </p:sp>
        <p:cxnSp>
          <p:nvCxnSpPr>
            <p:cNvPr id="12308" name="AutoShape 20"/>
            <p:cNvCxnSpPr>
              <a:cxnSpLocks noChangeShapeType="1"/>
            </p:cNvCxnSpPr>
            <p:nvPr/>
          </p:nvCxnSpPr>
          <p:spPr bwMode="auto">
            <a:xfrm rot="5400000" flipH="1">
              <a:off x="2509838" y="2747962"/>
              <a:ext cx="1500188" cy="576263"/>
            </a:xfrm>
            <a:prstGeom prst="curvedConnector3">
              <a:avLst>
                <a:gd name="adj1" fmla="val 44444"/>
              </a:avLst>
            </a:prstGeom>
            <a:noFill/>
            <a:ln w="9525">
              <a:solidFill>
                <a:schemeClr val="tx1"/>
              </a:solidFill>
              <a:round/>
              <a:headEnd/>
              <a:tailEnd type="triangle" w="med" len="med"/>
            </a:ln>
            <a:effectLst/>
          </p:spPr>
        </p:cxnSp>
      </p:grpSp>
      <p:grpSp>
        <p:nvGrpSpPr>
          <p:cNvPr id="7" name="Groupe 18"/>
          <p:cNvGrpSpPr/>
          <p:nvPr/>
        </p:nvGrpSpPr>
        <p:grpSpPr>
          <a:xfrm>
            <a:off x="3473450" y="1371600"/>
            <a:ext cx="5441950" cy="2400300"/>
            <a:chOff x="3473450" y="1371600"/>
            <a:chExt cx="5441950" cy="2400300"/>
          </a:xfrm>
        </p:grpSpPr>
        <p:sp>
          <p:nvSpPr>
            <p:cNvPr id="12309" name="Oval 21"/>
            <p:cNvSpPr>
              <a:spLocks noChangeArrowheads="1"/>
            </p:cNvSpPr>
            <p:nvPr/>
          </p:nvSpPr>
          <p:spPr bwMode="auto">
            <a:xfrm>
              <a:off x="4038600" y="1371600"/>
              <a:ext cx="4876800" cy="1295400"/>
            </a:xfrm>
            <a:prstGeom prst="ellipse">
              <a:avLst/>
            </a:prstGeom>
            <a:solidFill>
              <a:srgbClr val="99CC00">
                <a:alpha val="44000"/>
              </a:srgbClr>
            </a:solidFill>
            <a:ln w="9525">
              <a:solidFill>
                <a:schemeClr val="tx1"/>
              </a:solidFill>
              <a:round/>
              <a:headEnd/>
              <a:tailEnd/>
            </a:ln>
            <a:effectLst/>
          </p:spPr>
          <p:txBody>
            <a:bodyPr wrap="none" anchor="ctr"/>
            <a:lstStyle/>
            <a:p>
              <a:pPr algn="ctr"/>
              <a:endParaRPr lang="fr-FR" dirty="0">
                <a:solidFill>
                  <a:srgbClr val="000000"/>
                </a:solidFill>
              </a:endParaRPr>
            </a:p>
            <a:p>
              <a:pPr algn="ctr"/>
              <a:r>
                <a:rPr lang="en-US" dirty="0">
                  <a:solidFill>
                    <a:srgbClr val="000000"/>
                  </a:solidFill>
                </a:rPr>
                <a:t>verification of Transactions’ compliance </a:t>
              </a:r>
            </a:p>
            <a:p>
              <a:pPr algn="ctr"/>
              <a:r>
                <a:rPr lang="en-US" dirty="0">
                  <a:solidFill>
                    <a:srgbClr val="000000"/>
                  </a:solidFill>
                </a:rPr>
                <a:t>With Issued fatwa </a:t>
              </a:r>
            </a:p>
            <a:p>
              <a:pPr algn="ctr"/>
              <a:r>
                <a:rPr lang="en-US" dirty="0">
                  <a:solidFill>
                    <a:srgbClr val="000000"/>
                  </a:solidFill>
                </a:rPr>
                <a:t>(ex-post </a:t>
              </a:r>
              <a:r>
                <a:rPr lang="en-US" dirty="0" err="1">
                  <a:solidFill>
                    <a:srgbClr val="000000"/>
                  </a:solidFill>
                </a:rPr>
                <a:t>Shariah</a:t>
              </a:r>
              <a:r>
                <a:rPr lang="en-US" dirty="0">
                  <a:solidFill>
                    <a:srgbClr val="000000"/>
                  </a:solidFill>
                </a:rPr>
                <a:t> Audit) </a:t>
              </a:r>
            </a:p>
            <a:p>
              <a:pPr algn="ctr"/>
              <a:endParaRPr lang="fr-FR" dirty="0">
                <a:solidFill>
                  <a:srgbClr val="000000"/>
                </a:solidFill>
              </a:endParaRPr>
            </a:p>
          </p:txBody>
        </p:sp>
        <p:cxnSp>
          <p:nvCxnSpPr>
            <p:cNvPr id="12310" name="AutoShape 22"/>
            <p:cNvCxnSpPr>
              <a:cxnSpLocks noChangeShapeType="1"/>
              <a:stCxn id="0" idx="3"/>
            </p:cNvCxnSpPr>
            <p:nvPr/>
          </p:nvCxnSpPr>
          <p:spPr bwMode="auto">
            <a:xfrm flipV="1">
              <a:off x="3473450" y="2362200"/>
              <a:ext cx="977900" cy="1409700"/>
            </a:xfrm>
            <a:prstGeom prst="curvedConnector2">
              <a:avLst/>
            </a:prstGeom>
            <a:noFill/>
            <a:ln w="9525">
              <a:solidFill>
                <a:schemeClr val="tx1"/>
              </a:solidFill>
              <a:round/>
              <a:headEnd/>
              <a:tailEnd type="triangle" w="med" len="med"/>
            </a:ln>
            <a:effectLst/>
          </p:spPr>
        </p:cxnSp>
      </p:grpSp>
      <p:sp>
        <p:nvSpPr>
          <p:cNvPr id="8" name="Date Placeholder 7">
            <a:extLst>
              <a:ext uri="{FF2B5EF4-FFF2-40B4-BE49-F238E27FC236}">
                <a16:creationId xmlns:a16="http://schemas.microsoft.com/office/drawing/2014/main" id="{DC81CB1C-A276-4CC0-B6DD-03E97D3F7314}"/>
              </a:ext>
            </a:extLst>
          </p:cNvPr>
          <p:cNvSpPr>
            <a:spLocks noGrp="1"/>
          </p:cNvSpPr>
          <p:nvPr>
            <p:ph type="dt" sz="half" idx="10"/>
          </p:nvPr>
        </p:nvSpPr>
        <p:spPr/>
        <p:txBody>
          <a:bodyPr/>
          <a:lstStyle/>
          <a:p>
            <a:fld id="{8CB177E0-6D6C-44AF-B10E-94B5C67E3227}" type="datetime1">
              <a:rPr lang="en-US" smtClean="0"/>
              <a:t>3/24/2022</a:t>
            </a:fld>
            <a:endParaRPr lang="en-US" dirty="0"/>
          </a:p>
        </p:txBody>
      </p:sp>
      <p:sp>
        <p:nvSpPr>
          <p:cNvPr id="9" name="Footer Placeholder 8">
            <a:extLst>
              <a:ext uri="{FF2B5EF4-FFF2-40B4-BE49-F238E27FC236}">
                <a16:creationId xmlns:a16="http://schemas.microsoft.com/office/drawing/2014/main" id="{D1A8F3C7-ABFF-47AA-B195-F474B18F1C59}"/>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27217097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ox(in)">
                                      <p:cBhvr>
                                        <p:cTn id="7" dur="500"/>
                                        <p:tgtEl>
                                          <p:spTgt spid="1229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ox(in)">
                                      <p:cBhvr>
                                        <p:cTn id="10" dur="500"/>
                                        <p:tgtEl>
                                          <p:spTgt spid="1229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4"/>
          <p:cNvSpPr>
            <a:spLocks noChangeArrowheads="1"/>
          </p:cNvSpPr>
          <p:nvPr/>
        </p:nvSpPr>
        <p:spPr bwMode="auto">
          <a:xfrm>
            <a:off x="1143000" y="228600"/>
            <a:ext cx="6934200" cy="914400"/>
          </a:xfrm>
          <a:prstGeom prst="ribbon">
            <a:avLst>
              <a:gd name="adj1" fmla="val 125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fr-FR" b="1" dirty="0"/>
              <a:t>GOVERNANCE OF IFI:  </a:t>
            </a:r>
          </a:p>
          <a:p>
            <a:pPr algn="ctr"/>
            <a:r>
              <a:rPr lang="fr-FR" b="1" dirty="0"/>
              <a:t>CHARACTERISTICS </a:t>
            </a:r>
          </a:p>
          <a:p>
            <a:pPr algn="ctr"/>
            <a:endParaRPr lang="en-US" b="1" dirty="0">
              <a:solidFill>
                <a:srgbClr val="FF0066"/>
              </a:solidFill>
            </a:endParaRPr>
          </a:p>
        </p:txBody>
      </p:sp>
      <p:sp>
        <p:nvSpPr>
          <p:cNvPr id="18442" name="Line 10"/>
          <p:cNvSpPr>
            <a:spLocks noChangeShapeType="1"/>
          </p:cNvSpPr>
          <p:nvPr/>
        </p:nvSpPr>
        <p:spPr bwMode="auto">
          <a:xfrm>
            <a:off x="4724400" y="1219200"/>
            <a:ext cx="1447800" cy="685800"/>
          </a:xfrm>
          <a:prstGeom prst="line">
            <a:avLst/>
          </a:prstGeom>
          <a:noFill/>
          <a:ln w="9525">
            <a:solidFill>
              <a:schemeClr val="tx1"/>
            </a:solidFill>
            <a:round/>
            <a:headEnd/>
            <a:tailEnd type="triangle" w="med" len="med"/>
          </a:ln>
          <a:effectLst/>
        </p:spPr>
        <p:txBody>
          <a:bodyPr/>
          <a:lstStyle/>
          <a:p>
            <a:endParaRPr lang="en-US"/>
          </a:p>
        </p:txBody>
      </p:sp>
      <p:sp>
        <p:nvSpPr>
          <p:cNvPr id="18443" name="Rectangle 11"/>
          <p:cNvSpPr>
            <a:spLocks noChangeArrowheads="1"/>
          </p:cNvSpPr>
          <p:nvPr/>
        </p:nvSpPr>
        <p:spPr bwMode="auto">
          <a:xfrm>
            <a:off x="6172200" y="1447800"/>
            <a:ext cx="2819400"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rgbClr val="000000"/>
                </a:solidFill>
              </a:rPr>
              <a:t>Islamic banks are involved in </a:t>
            </a:r>
          </a:p>
          <a:p>
            <a:pPr algn="ctr"/>
            <a:r>
              <a:rPr lang="en-US" dirty="0">
                <a:solidFill>
                  <a:srgbClr val="000000"/>
                </a:solidFill>
              </a:rPr>
              <a:t>Trade and investment</a:t>
            </a:r>
          </a:p>
        </p:txBody>
      </p:sp>
      <p:sp>
        <p:nvSpPr>
          <p:cNvPr id="18446" name="Rectangle 14"/>
          <p:cNvSpPr>
            <a:spLocks noChangeArrowheads="1"/>
          </p:cNvSpPr>
          <p:nvPr/>
        </p:nvSpPr>
        <p:spPr bwMode="auto">
          <a:xfrm>
            <a:off x="3429000" y="2514600"/>
            <a:ext cx="2667000" cy="1066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fr-FR" dirty="0">
                <a:solidFill>
                  <a:srgbClr val="000000"/>
                </a:solidFill>
              </a:rPr>
              <a:t>The </a:t>
            </a:r>
            <a:r>
              <a:rPr lang="fr-FR" dirty="0" err="1">
                <a:solidFill>
                  <a:srgbClr val="000000"/>
                </a:solidFill>
              </a:rPr>
              <a:t>operations</a:t>
            </a:r>
            <a:r>
              <a:rPr lang="fr-FR" dirty="0">
                <a:solidFill>
                  <a:srgbClr val="000000"/>
                </a:solidFill>
              </a:rPr>
              <a:t> and </a:t>
            </a:r>
            <a:r>
              <a:rPr lang="fr-FR" dirty="0" err="1">
                <a:solidFill>
                  <a:srgbClr val="000000"/>
                </a:solidFill>
              </a:rPr>
              <a:t>products</a:t>
            </a:r>
            <a:r>
              <a:rPr lang="fr-FR" dirty="0">
                <a:solidFill>
                  <a:srgbClr val="000000"/>
                </a:solidFill>
              </a:rPr>
              <a:t> </a:t>
            </a:r>
          </a:p>
          <a:p>
            <a:pPr algn="ctr"/>
            <a:r>
              <a:rPr lang="fr-FR" dirty="0" err="1">
                <a:solidFill>
                  <a:srgbClr val="000000"/>
                </a:solidFill>
              </a:rPr>
              <a:t>Should</a:t>
            </a:r>
            <a:r>
              <a:rPr lang="fr-FR" dirty="0">
                <a:solidFill>
                  <a:srgbClr val="000000"/>
                </a:solidFill>
              </a:rPr>
              <a:t> </a:t>
            </a:r>
            <a:r>
              <a:rPr lang="fr-FR" dirty="0" err="1">
                <a:solidFill>
                  <a:srgbClr val="000000"/>
                </a:solidFill>
              </a:rPr>
              <a:t>be</a:t>
            </a:r>
            <a:r>
              <a:rPr lang="fr-FR" dirty="0">
                <a:solidFill>
                  <a:srgbClr val="000000"/>
                </a:solidFill>
              </a:rPr>
              <a:t> </a:t>
            </a:r>
            <a:r>
              <a:rPr lang="fr-FR" dirty="0" err="1">
                <a:solidFill>
                  <a:srgbClr val="000000"/>
                </a:solidFill>
              </a:rPr>
              <a:t>compliant</a:t>
            </a:r>
            <a:r>
              <a:rPr lang="fr-FR" dirty="0">
                <a:solidFill>
                  <a:srgbClr val="000000"/>
                </a:solidFill>
              </a:rPr>
              <a:t> </a:t>
            </a:r>
            <a:r>
              <a:rPr lang="fr-FR" dirty="0" err="1">
                <a:solidFill>
                  <a:srgbClr val="000000"/>
                </a:solidFill>
              </a:rPr>
              <a:t>with</a:t>
            </a:r>
            <a:r>
              <a:rPr lang="fr-FR" dirty="0">
                <a:solidFill>
                  <a:srgbClr val="000000"/>
                </a:solidFill>
              </a:rPr>
              <a:t> </a:t>
            </a:r>
          </a:p>
          <a:p>
            <a:pPr algn="ctr"/>
            <a:r>
              <a:rPr lang="fr-FR" dirty="0" err="1">
                <a:solidFill>
                  <a:srgbClr val="000000"/>
                </a:solidFill>
              </a:rPr>
              <a:t>shariah</a:t>
            </a:r>
            <a:endParaRPr lang="en-US" dirty="0">
              <a:solidFill>
                <a:srgbClr val="000000"/>
              </a:solidFill>
            </a:endParaRPr>
          </a:p>
        </p:txBody>
      </p:sp>
      <p:sp>
        <p:nvSpPr>
          <p:cNvPr id="18457" name="Rectangle 25"/>
          <p:cNvSpPr>
            <a:spLocks noChangeArrowheads="1"/>
          </p:cNvSpPr>
          <p:nvPr/>
        </p:nvSpPr>
        <p:spPr bwMode="auto">
          <a:xfrm>
            <a:off x="990600" y="1828800"/>
            <a:ext cx="24384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dirty="0">
                <a:solidFill>
                  <a:srgbClr val="000000"/>
                </a:solidFill>
              </a:rPr>
              <a:t>An important part of</a:t>
            </a:r>
          </a:p>
          <a:p>
            <a:pPr algn="ctr"/>
            <a:r>
              <a:rPr lang="en-US" dirty="0">
                <a:solidFill>
                  <a:srgbClr val="000000"/>
                </a:solidFill>
              </a:rPr>
              <a:t> deposit Is taken based </a:t>
            </a:r>
          </a:p>
          <a:p>
            <a:pPr algn="ctr"/>
            <a:r>
              <a:rPr lang="en-US" dirty="0">
                <a:solidFill>
                  <a:srgbClr val="000000"/>
                </a:solidFill>
              </a:rPr>
              <a:t>on </a:t>
            </a:r>
            <a:r>
              <a:rPr lang="en-US" dirty="0" err="1">
                <a:solidFill>
                  <a:srgbClr val="000000"/>
                </a:solidFill>
              </a:rPr>
              <a:t>mudarabah</a:t>
            </a:r>
            <a:r>
              <a:rPr lang="en-US" dirty="0">
                <a:solidFill>
                  <a:srgbClr val="000000"/>
                </a:solidFill>
              </a:rPr>
              <a:t> (PLS)</a:t>
            </a:r>
          </a:p>
        </p:txBody>
      </p:sp>
      <p:cxnSp>
        <p:nvCxnSpPr>
          <p:cNvPr id="18458" name="AutoShape 26"/>
          <p:cNvCxnSpPr>
            <a:cxnSpLocks noChangeShapeType="1"/>
            <a:endCxn id="18457" idx="0"/>
          </p:cNvCxnSpPr>
          <p:nvPr/>
        </p:nvCxnSpPr>
        <p:spPr bwMode="auto">
          <a:xfrm flipH="1">
            <a:off x="2209800" y="1219200"/>
            <a:ext cx="2438400" cy="609600"/>
          </a:xfrm>
          <a:prstGeom prst="straightConnector1">
            <a:avLst/>
          </a:prstGeom>
          <a:noFill/>
          <a:ln w="9525">
            <a:solidFill>
              <a:schemeClr val="tx1"/>
            </a:solidFill>
            <a:round/>
            <a:headEnd/>
            <a:tailEnd type="triangle" w="med" len="med"/>
          </a:ln>
          <a:effectLst/>
        </p:spPr>
      </p:cxnSp>
      <p:cxnSp>
        <p:nvCxnSpPr>
          <p:cNvPr id="18460" name="AutoShape 28"/>
          <p:cNvCxnSpPr>
            <a:cxnSpLocks noChangeShapeType="1"/>
            <a:stCxn id="18442" idx="0"/>
            <a:endCxn id="18446" idx="0"/>
          </p:cNvCxnSpPr>
          <p:nvPr/>
        </p:nvCxnSpPr>
        <p:spPr bwMode="auto">
          <a:xfrm>
            <a:off x="4724400" y="1219200"/>
            <a:ext cx="38100" cy="1295400"/>
          </a:xfrm>
          <a:prstGeom prst="straightConnector1">
            <a:avLst/>
          </a:prstGeom>
          <a:noFill/>
          <a:ln w="9525">
            <a:solidFill>
              <a:schemeClr val="tx1"/>
            </a:solidFill>
            <a:round/>
            <a:headEnd/>
            <a:tailEnd type="triangle" w="med" len="med"/>
          </a:ln>
          <a:effectLst/>
        </p:spPr>
      </p:cxnSp>
      <p:sp>
        <p:nvSpPr>
          <p:cNvPr id="23" name="Rectangle à coins arrondis 22"/>
          <p:cNvSpPr/>
          <p:nvPr/>
        </p:nvSpPr>
        <p:spPr>
          <a:xfrm>
            <a:off x="3048000" y="4114800"/>
            <a:ext cx="4038600" cy="1066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Islamic banks face risks that are unique to them</a:t>
            </a:r>
          </a:p>
        </p:txBody>
      </p:sp>
      <p:cxnSp>
        <p:nvCxnSpPr>
          <p:cNvPr id="25" name="Connecteur droit avec flèche 24"/>
          <p:cNvCxnSpPr>
            <a:stCxn id="18443" idx="2"/>
          </p:cNvCxnSpPr>
          <p:nvPr/>
        </p:nvCxnSpPr>
        <p:spPr>
          <a:xfrm rot="5400000">
            <a:off x="6419850" y="3028950"/>
            <a:ext cx="18288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cxnSpLocks/>
            <a:stCxn id="18446" idx="2"/>
          </p:cNvCxnSpPr>
          <p:nvPr/>
        </p:nvCxnSpPr>
        <p:spPr>
          <a:xfrm>
            <a:off x="4762500" y="3581400"/>
            <a:ext cx="1143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2209800" y="2667000"/>
            <a:ext cx="914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5791200"/>
            <a:ext cx="22098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tx1"/>
                </a:solidFill>
              </a:rPr>
              <a:t>Insurance </a:t>
            </a:r>
          </a:p>
          <a:p>
            <a:pPr algn="ctr"/>
            <a:r>
              <a:rPr lang="en-US" sz="2400" dirty="0">
                <a:solidFill>
                  <a:schemeClr val="tx1"/>
                </a:solidFill>
              </a:rPr>
              <a:t>deposit ?</a:t>
            </a:r>
          </a:p>
        </p:txBody>
      </p:sp>
      <p:sp>
        <p:nvSpPr>
          <p:cNvPr id="32" name="Rectangle 31"/>
          <p:cNvSpPr/>
          <p:nvPr/>
        </p:nvSpPr>
        <p:spPr>
          <a:xfrm>
            <a:off x="4038600" y="5715000"/>
            <a:ext cx="22098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tx1"/>
                </a:solidFill>
              </a:rPr>
              <a:t>Governance of IB</a:t>
            </a:r>
          </a:p>
        </p:txBody>
      </p:sp>
      <p:sp>
        <p:nvSpPr>
          <p:cNvPr id="33" name="Rectangle 32"/>
          <p:cNvSpPr/>
          <p:nvPr/>
        </p:nvSpPr>
        <p:spPr>
          <a:xfrm>
            <a:off x="6705600" y="5715000"/>
            <a:ext cx="22098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solidFill>
                  <a:schemeClr val="tx1"/>
                </a:solidFill>
              </a:rPr>
              <a:t>Capital adequacy</a:t>
            </a:r>
          </a:p>
        </p:txBody>
      </p:sp>
      <p:cxnSp>
        <p:nvCxnSpPr>
          <p:cNvPr id="35" name="Forme 34"/>
          <p:cNvCxnSpPr>
            <a:stCxn id="23" idx="1"/>
            <a:endCxn id="31" idx="0"/>
          </p:cNvCxnSpPr>
          <p:nvPr/>
        </p:nvCxnSpPr>
        <p:spPr>
          <a:xfrm rot="10800000" flipV="1">
            <a:off x="1562100" y="4648200"/>
            <a:ext cx="1485900" cy="1143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23" idx="2"/>
          </p:cNvCxnSpPr>
          <p:nvPr/>
        </p:nvCxnSpPr>
        <p:spPr>
          <a:xfrm>
            <a:off x="5067300" y="5181600"/>
            <a:ext cx="381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23" idx="3"/>
            <a:endCxn id="33" idx="0"/>
          </p:cNvCxnSpPr>
          <p:nvPr/>
        </p:nvCxnSpPr>
        <p:spPr>
          <a:xfrm>
            <a:off x="7086600" y="4648200"/>
            <a:ext cx="723900"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3D39A4C3-1503-44D8-BC31-EC892B3E3188}"/>
              </a:ext>
            </a:extLst>
          </p:cNvPr>
          <p:cNvSpPr>
            <a:spLocks noGrp="1"/>
          </p:cNvSpPr>
          <p:nvPr>
            <p:ph type="dt" sz="half" idx="10"/>
          </p:nvPr>
        </p:nvSpPr>
        <p:spPr/>
        <p:txBody>
          <a:bodyPr/>
          <a:lstStyle/>
          <a:p>
            <a:fld id="{FC516C83-A307-4A44-BF7D-39B0DE2EA6D8}" type="datetime1">
              <a:rPr lang="en-US" smtClean="0"/>
              <a:t>3/24/2022</a:t>
            </a:fld>
            <a:endParaRPr lang="en-US" dirty="0"/>
          </a:p>
        </p:txBody>
      </p:sp>
      <p:sp>
        <p:nvSpPr>
          <p:cNvPr id="3" name="Footer Placeholder 2">
            <a:extLst>
              <a:ext uri="{FF2B5EF4-FFF2-40B4-BE49-F238E27FC236}">
                <a16:creationId xmlns:a16="http://schemas.microsoft.com/office/drawing/2014/main" id="{5A6207A0-6EBA-46C7-B0C0-D0663E320BD4}"/>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7291188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transition="in" filter="box(in)">
                                      <p:cBhvr>
                                        <p:cTn id="10" dur="500"/>
                                        <p:tgtEl>
                                          <p:spTgt spid="1844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8458"/>
                                        </p:tgtEl>
                                        <p:attrNameLst>
                                          <p:attrName>style.visibility</p:attrName>
                                        </p:attrNameLst>
                                      </p:cBhvr>
                                      <p:to>
                                        <p:strVal val="visible"/>
                                      </p:to>
                                    </p:set>
                                    <p:animEffect transition="in" filter="box(in)">
                                      <p:cBhvr>
                                        <p:cTn id="15" dur="500"/>
                                        <p:tgtEl>
                                          <p:spTgt spid="1845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457"/>
                                        </p:tgtEl>
                                        <p:attrNameLst>
                                          <p:attrName>style.visibility</p:attrName>
                                        </p:attrNameLst>
                                      </p:cBhvr>
                                      <p:to>
                                        <p:strVal val="visible"/>
                                      </p:to>
                                    </p:set>
                                    <p:animEffect transition="in" filter="box(in)">
                                      <p:cBhvr>
                                        <p:cTn id="18" dur="500"/>
                                        <p:tgtEl>
                                          <p:spTgt spid="1845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8460"/>
                                        </p:tgtEl>
                                        <p:attrNameLst>
                                          <p:attrName>style.visibility</p:attrName>
                                        </p:attrNameLst>
                                      </p:cBhvr>
                                      <p:to>
                                        <p:strVal val="visible"/>
                                      </p:to>
                                    </p:set>
                                    <p:animEffect transition="in" filter="box(in)">
                                      <p:cBhvr>
                                        <p:cTn id="23" dur="500"/>
                                        <p:tgtEl>
                                          <p:spTgt spid="1846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446"/>
                                        </p:tgtEl>
                                        <p:attrNameLst>
                                          <p:attrName>style.visibility</p:attrName>
                                        </p:attrNameLst>
                                      </p:cBhvr>
                                      <p:to>
                                        <p:strVal val="visible"/>
                                      </p:to>
                                    </p:set>
                                    <p:animEffect transition="in" filter="box(in)">
                                      <p:cBhvr>
                                        <p:cTn id="26" dur="500"/>
                                        <p:tgtEl>
                                          <p:spTgt spid="1844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7"/>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1000" fill="hold"/>
                                        <p:tgtEl>
                                          <p:spTgt spid="32"/>
                                        </p:tgtEl>
                                        <p:attrNameLst>
                                          <p:attrName>ppt_w</p:attrName>
                                        </p:attrNameLst>
                                      </p:cBhvr>
                                      <p:tavLst>
                                        <p:tav tm="0">
                                          <p:val>
                                            <p:fltVal val="0"/>
                                          </p:val>
                                        </p:tav>
                                        <p:tav tm="100000">
                                          <p:val>
                                            <p:strVal val="#ppt_w"/>
                                          </p:val>
                                        </p:tav>
                                      </p:tavLst>
                                    </p:anim>
                                    <p:anim calcmode="lin" valueType="num">
                                      <p:cBhvr>
                                        <p:cTn id="70" dur="1000" fill="hold"/>
                                        <p:tgtEl>
                                          <p:spTgt spid="32"/>
                                        </p:tgtEl>
                                        <p:attrNameLst>
                                          <p:attrName>ppt_h</p:attrName>
                                        </p:attrNameLst>
                                      </p:cBhvr>
                                      <p:tavLst>
                                        <p:tav tm="0">
                                          <p:val>
                                            <p:fltVal val="0"/>
                                          </p:val>
                                        </p:tav>
                                        <p:tav tm="100000">
                                          <p:val>
                                            <p:strVal val="#ppt_h"/>
                                          </p:val>
                                        </p:tav>
                                      </p:tavLst>
                                    </p:anim>
                                    <p:anim calcmode="lin" valueType="num">
                                      <p:cBhvr>
                                        <p:cTn id="71"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1000" fill="hold"/>
                                        <p:tgtEl>
                                          <p:spTgt spid="39"/>
                                        </p:tgtEl>
                                        <p:attrNameLst>
                                          <p:attrName>ppt_w</p:attrName>
                                        </p:attrNameLst>
                                      </p:cBhvr>
                                      <p:tavLst>
                                        <p:tav tm="0">
                                          <p:val>
                                            <p:fltVal val="0"/>
                                          </p:val>
                                        </p:tav>
                                        <p:tav tm="100000">
                                          <p:val>
                                            <p:strVal val="#ppt_w"/>
                                          </p:val>
                                        </p:tav>
                                      </p:tavLst>
                                    </p:anim>
                                    <p:anim calcmode="lin" valueType="num">
                                      <p:cBhvr>
                                        <p:cTn id="78" dur="1000" fill="hold"/>
                                        <p:tgtEl>
                                          <p:spTgt spid="39"/>
                                        </p:tgtEl>
                                        <p:attrNameLst>
                                          <p:attrName>ppt_h</p:attrName>
                                        </p:attrNameLst>
                                      </p:cBhvr>
                                      <p:tavLst>
                                        <p:tav tm="0">
                                          <p:val>
                                            <p:fltVal val="0"/>
                                          </p:val>
                                        </p:tav>
                                        <p:tav tm="100000">
                                          <p:val>
                                            <p:strVal val="#ppt_h"/>
                                          </p:val>
                                        </p:tav>
                                      </p:tavLst>
                                    </p:anim>
                                    <p:anim calcmode="lin" valueType="num">
                                      <p:cBhvr>
                                        <p:cTn id="7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9"/>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1000" fill="hold"/>
                                        <p:tgtEl>
                                          <p:spTgt spid="33"/>
                                        </p:tgtEl>
                                        <p:attrNameLst>
                                          <p:attrName>ppt_w</p:attrName>
                                        </p:attrNameLst>
                                      </p:cBhvr>
                                      <p:tavLst>
                                        <p:tav tm="0">
                                          <p:val>
                                            <p:fltVal val="0"/>
                                          </p:val>
                                        </p:tav>
                                        <p:tav tm="100000">
                                          <p:val>
                                            <p:strVal val="#ppt_w"/>
                                          </p:val>
                                        </p:tav>
                                      </p:tavLst>
                                    </p:anim>
                                    <p:anim calcmode="lin" valueType="num">
                                      <p:cBhvr>
                                        <p:cTn id="84" dur="1000" fill="hold"/>
                                        <p:tgtEl>
                                          <p:spTgt spid="33"/>
                                        </p:tgtEl>
                                        <p:attrNameLst>
                                          <p:attrName>ppt_h</p:attrName>
                                        </p:attrNameLst>
                                      </p:cBhvr>
                                      <p:tavLst>
                                        <p:tav tm="0">
                                          <p:val>
                                            <p:fltVal val="0"/>
                                          </p:val>
                                        </p:tav>
                                        <p:tav tm="100000">
                                          <p:val>
                                            <p:strVal val="#ppt_h"/>
                                          </p:val>
                                        </p:tav>
                                      </p:tavLst>
                                    </p:anim>
                                    <p:anim calcmode="lin" valueType="num">
                                      <p:cBhvr>
                                        <p:cTn id="85"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18446" grpId="0" animBg="1"/>
      <p:bldP spid="18457" grpId="0" animBg="1"/>
      <p:bldP spid="23"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FCB1-582A-4F55-BA43-7379D734ED45}"/>
              </a:ext>
            </a:extLst>
          </p:cNvPr>
          <p:cNvSpPr>
            <a:spLocks noGrp="1"/>
          </p:cNvSpPr>
          <p:nvPr>
            <p:ph type="title"/>
          </p:nvPr>
        </p:nvSpPr>
        <p:spPr>
          <a:xfrm>
            <a:off x="152400" y="50800"/>
            <a:ext cx="8915400" cy="6350000"/>
          </a:xfrm>
        </p:spPr>
        <p:txBody>
          <a:bodyPr>
            <a:norm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r>
              <a:rPr lang="en-US" b="0" dirty="0">
                <a:solidFill>
                  <a:schemeClr val="tx1"/>
                </a:solidFill>
                <a:latin typeface="Cambria" panose="02040503050406030204" pitchFamily="18" charset="0"/>
                <a:ea typeface="Cambria" panose="02040503050406030204" pitchFamily="18" charset="0"/>
              </a:rPr>
              <a:t>Given the peculiarity of Islamic Financial Contracts, there should be more emphasis on Shariah Audit</a:t>
            </a:r>
            <a:br>
              <a:rPr lang="en-US" b="0" dirty="0">
                <a:solidFill>
                  <a:schemeClr val="tx1"/>
                </a:solidFill>
                <a:latin typeface="Cambria" panose="02040503050406030204" pitchFamily="18" charset="0"/>
                <a:ea typeface="Cambria" panose="02040503050406030204" pitchFamily="18" charset="0"/>
              </a:rPr>
            </a:br>
            <a:r>
              <a:rPr lang="en-US" b="0" dirty="0">
                <a:solidFill>
                  <a:schemeClr val="tx1"/>
                </a:solidFill>
                <a:latin typeface="Cambria" panose="02040503050406030204" pitchFamily="18" charset="0"/>
                <a:ea typeface="Cambria" panose="02040503050406030204" pitchFamily="18" charset="0"/>
              </a:rPr>
              <a:t> </a:t>
            </a:r>
            <a:br>
              <a:rPr lang="en-US" b="0" dirty="0">
                <a:solidFill>
                  <a:schemeClr val="tx1"/>
                </a:solidFill>
                <a:latin typeface="Cambria" panose="02040503050406030204" pitchFamily="18" charset="0"/>
                <a:ea typeface="Cambria" panose="02040503050406030204" pitchFamily="18" charset="0"/>
              </a:rPr>
            </a:br>
            <a:r>
              <a:rPr lang="en-US" b="0" dirty="0">
                <a:solidFill>
                  <a:schemeClr val="tx1"/>
                </a:solidFill>
                <a:latin typeface="Cambria" panose="02040503050406030204" pitchFamily="18" charset="0"/>
                <a:ea typeface="Cambria" panose="02040503050406030204" pitchFamily="18" charset="0"/>
              </a:rPr>
              <a:t>- However, due to the absence of qualified Shariah Auditors, a blended approach is used to audit IFIs</a:t>
            </a:r>
            <a:r>
              <a:rPr lang="en-US" b="0" dirty="0">
                <a:solidFill>
                  <a:schemeClr val="tx1"/>
                </a:solidFill>
              </a:rPr>
              <a:t/>
            </a:r>
            <a:br>
              <a:rPr lang="en-US" b="0" dirty="0">
                <a:solidFill>
                  <a:schemeClr val="tx1"/>
                </a:solidFill>
              </a:rPr>
            </a:br>
            <a:endParaRPr lang="en-US" b="0" dirty="0">
              <a:solidFill>
                <a:schemeClr val="tx1"/>
              </a:solidFill>
            </a:endParaRPr>
          </a:p>
        </p:txBody>
      </p:sp>
      <p:sp>
        <p:nvSpPr>
          <p:cNvPr id="3" name="Text Placeholder 2">
            <a:extLst>
              <a:ext uri="{FF2B5EF4-FFF2-40B4-BE49-F238E27FC236}">
                <a16:creationId xmlns:a16="http://schemas.microsoft.com/office/drawing/2014/main" id="{AF871EEA-381F-441E-B33D-3A92FF1DA547}"/>
              </a:ext>
            </a:extLst>
          </p:cNvPr>
          <p:cNvSpPr>
            <a:spLocks noGrp="1"/>
          </p:cNvSpPr>
          <p:nvPr>
            <p:ph type="body" idx="1"/>
          </p:nvPr>
        </p:nvSpPr>
        <p:spPr>
          <a:xfrm>
            <a:off x="2819400" y="210344"/>
            <a:ext cx="2514600" cy="690563"/>
          </a:xfrm>
        </p:spPr>
        <p:txBody>
          <a:bodyPr>
            <a:normAutofit/>
          </a:bodyPr>
          <a:lstStyle/>
          <a:p>
            <a:r>
              <a:rPr lang="en-US" sz="2000" b="1" dirty="0"/>
              <a:t>SHARIAH AUDIT</a:t>
            </a:r>
          </a:p>
        </p:txBody>
      </p:sp>
      <p:sp>
        <p:nvSpPr>
          <p:cNvPr id="4" name="Date Placeholder 3">
            <a:extLst>
              <a:ext uri="{FF2B5EF4-FFF2-40B4-BE49-F238E27FC236}">
                <a16:creationId xmlns:a16="http://schemas.microsoft.com/office/drawing/2014/main" id="{9C213277-4CC8-403B-87C7-32691FADAAF3}"/>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F5104BA2-9FEE-4425-A029-44987BE7FDC9}"/>
              </a:ext>
            </a:extLst>
          </p:cNvPr>
          <p:cNvSpPr>
            <a:spLocks noGrp="1"/>
          </p:cNvSpPr>
          <p:nvPr>
            <p:ph type="ftr" sz="quarter" idx="11"/>
          </p:nvPr>
        </p:nvSpPr>
        <p:spPr>
          <a:xfrm>
            <a:off x="2057400" y="6645276"/>
            <a:ext cx="5562600" cy="212724"/>
          </a:xfrm>
        </p:spPr>
        <p:txBody>
          <a:bodyPr/>
          <a:lstStyle/>
          <a:p>
            <a:r>
              <a:rPr lang="en-US"/>
              <a:t>8th AFRICA SUMMIT ORGANIZED BY ALHUDA ICBE, BANJUL THE GAMBIA </a:t>
            </a:r>
            <a:endParaRPr lang="en-US" dirty="0"/>
          </a:p>
        </p:txBody>
      </p:sp>
      <p:pic>
        <p:nvPicPr>
          <p:cNvPr id="7170" name="Picture 2" descr="Shariah Audit from A Practitioner's Perspective - YouTube">
            <a:extLst>
              <a:ext uri="{FF2B5EF4-FFF2-40B4-BE49-F238E27FC236}">
                <a16:creationId xmlns:a16="http://schemas.microsoft.com/office/drawing/2014/main" id="{4F0FF0B0-9042-4CFF-A345-A0FA76837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75691"/>
            <a:ext cx="39433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86576"/>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6E24-A9BE-44C7-988A-4C2F7A70CEC3}"/>
              </a:ext>
            </a:extLst>
          </p:cNvPr>
          <p:cNvSpPr>
            <a:spLocks noGrp="1"/>
          </p:cNvSpPr>
          <p:nvPr>
            <p:ph type="title"/>
          </p:nvPr>
        </p:nvSpPr>
        <p:spPr>
          <a:xfrm>
            <a:off x="0" y="304800"/>
            <a:ext cx="4953000" cy="5867400"/>
          </a:xfrm>
          <a:solidFill>
            <a:schemeClr val="bg1">
              <a:lumMod val="85000"/>
            </a:schemeClr>
          </a:solidFill>
        </p:spPr>
        <p:txBody>
          <a:bodyPr>
            <a:normAutofit fontScale="90000"/>
          </a:bodyPr>
          <a:lstStyle/>
          <a:p>
            <a:pPr algn="just"/>
            <a:r>
              <a:rPr lang="en-US" sz="1800" dirty="0">
                <a:solidFill>
                  <a:schemeClr val="tx1"/>
                </a:solidFill>
              </a:rPr>
              <a:t>THE GAMBIA ISLAMIC FINANCE CAPACITY BUIDING PARTNERS</a:t>
            </a:r>
            <a:br>
              <a:rPr lang="en-US" sz="1800" dirty="0">
                <a:solidFill>
                  <a:schemeClr val="tx1"/>
                </a:solidFill>
              </a:rPr>
            </a:br>
            <a:r>
              <a:rPr lang="en-US" sz="1800" dirty="0">
                <a:solidFill>
                  <a:schemeClr val="tx1"/>
                </a:solidFill>
              </a:rPr>
              <a:t/>
            </a:r>
            <a:br>
              <a:rPr lang="en-US" sz="180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b="0" dirty="0">
                <a:solidFill>
                  <a:schemeClr val="tx1"/>
                </a:solidFill>
              </a:rPr>
              <a:t/>
            </a:r>
            <a:br>
              <a:rPr lang="en-US" sz="1800" b="0" dirty="0">
                <a:solidFill>
                  <a:schemeClr val="tx1"/>
                </a:solidFill>
              </a:rPr>
            </a:br>
            <a:r>
              <a:rPr lang="en-US" sz="1800" i="0" dirty="0">
                <a:solidFill>
                  <a:srgbClr val="686868"/>
                </a:solidFill>
                <a:effectLst/>
                <a:latin typeface="roboto" panose="02000000000000000000" pitchFamily="2" charset="0"/>
              </a:rPr>
              <a:t>The Standing Committee for Economic and Commercial Cooperation of the Organization of the Islamic Cooperation (COMCEC) is the main multilateral economic and commercial cooperation platform of the Islamic world. </a:t>
            </a:r>
            <a:br>
              <a:rPr lang="en-US" sz="1800" i="0" dirty="0">
                <a:solidFill>
                  <a:srgbClr val="686868"/>
                </a:solidFill>
                <a:effectLst/>
                <a:latin typeface="roboto" panose="02000000000000000000" pitchFamily="2" charset="0"/>
              </a:rPr>
            </a:br>
            <a:r>
              <a:rPr lang="en-US" sz="1800" i="0" dirty="0">
                <a:solidFill>
                  <a:srgbClr val="686868"/>
                </a:solidFill>
                <a:effectLst/>
                <a:latin typeface="roboto" panose="02000000000000000000" pitchFamily="2" charset="0"/>
              </a:rPr>
              <a:t/>
            </a:r>
            <a:br>
              <a:rPr lang="en-US" sz="1800" i="0" dirty="0">
                <a:solidFill>
                  <a:srgbClr val="686868"/>
                </a:solidFill>
                <a:effectLst/>
                <a:latin typeface="roboto" panose="02000000000000000000" pitchFamily="2" charset="0"/>
              </a:rPr>
            </a:br>
            <a:r>
              <a:rPr lang="en-US" sz="1800" i="0" dirty="0">
                <a:solidFill>
                  <a:srgbClr val="686868"/>
                </a:solidFill>
                <a:effectLst/>
                <a:latin typeface="roboto" panose="02000000000000000000" pitchFamily="2" charset="0"/>
              </a:rPr>
              <a:t>COMCEC has 57 Member Countries as well as 5 Observer Countries which are spread over four continents.</a:t>
            </a:r>
            <a:endParaRPr lang="en-US" sz="1800" dirty="0">
              <a:solidFill>
                <a:schemeClr val="tx1"/>
              </a:solidFill>
            </a:endParaRPr>
          </a:p>
        </p:txBody>
      </p:sp>
      <p:sp>
        <p:nvSpPr>
          <p:cNvPr id="4" name="Date Placeholder 3">
            <a:extLst>
              <a:ext uri="{FF2B5EF4-FFF2-40B4-BE49-F238E27FC236}">
                <a16:creationId xmlns:a16="http://schemas.microsoft.com/office/drawing/2014/main" id="{58BAAAF9-0D00-4A97-8B4B-4130C0D25AC6}"/>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79073DED-E89E-4F01-9667-F5A24ED500A3}"/>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7" name="Picture 6">
            <a:extLst>
              <a:ext uri="{FF2B5EF4-FFF2-40B4-BE49-F238E27FC236}">
                <a16:creationId xmlns:a16="http://schemas.microsoft.com/office/drawing/2014/main" id="{F200402F-C164-44C2-8B0D-67778F19591A}"/>
              </a:ext>
            </a:extLst>
          </p:cNvPr>
          <p:cNvPicPr>
            <a:picLocks noChangeAspect="1"/>
          </p:cNvPicPr>
          <p:nvPr/>
        </p:nvPicPr>
        <p:blipFill rotWithShape="1">
          <a:blip r:embed="rId2"/>
          <a:srcRect l="35833" t="27778" r="34166" b="20370"/>
          <a:stretch/>
        </p:blipFill>
        <p:spPr>
          <a:xfrm>
            <a:off x="1143000" y="990600"/>
            <a:ext cx="3352800" cy="2667000"/>
          </a:xfrm>
          <a:prstGeom prst="rect">
            <a:avLst/>
          </a:prstGeom>
        </p:spPr>
      </p:pic>
      <p:sp>
        <p:nvSpPr>
          <p:cNvPr id="3" name="Rectangle: Rounded Corners 2">
            <a:extLst>
              <a:ext uri="{FF2B5EF4-FFF2-40B4-BE49-F238E27FC236}">
                <a16:creationId xmlns:a16="http://schemas.microsoft.com/office/drawing/2014/main" id="{DC693125-9E84-4072-8AC7-AF2DE3DE705D}"/>
              </a:ext>
            </a:extLst>
          </p:cNvPr>
          <p:cNvSpPr/>
          <p:nvPr/>
        </p:nvSpPr>
        <p:spPr>
          <a:xfrm>
            <a:off x="5181600" y="1143000"/>
            <a:ext cx="3581400" cy="2514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fontAlgn="base">
              <a:buFont typeface="Arial" panose="020B0604020202020204" pitchFamily="34" charset="0"/>
              <a:buChar char="•"/>
            </a:pPr>
            <a:r>
              <a:rPr lang="en-US" sz="1200" b="1" i="0" dirty="0">
                <a:solidFill>
                  <a:schemeClr val="tx1"/>
                </a:solidFill>
                <a:effectLst/>
                <a:latin typeface="roboto" panose="02000000000000000000" pitchFamily="2" charset="0"/>
              </a:rPr>
              <a:t>To address the economic challenges of the Islamic Ummah and to contribute to the development efforts of the Member States.</a:t>
            </a:r>
          </a:p>
          <a:p>
            <a:pPr algn="l" fontAlgn="base">
              <a:buFont typeface="Arial" panose="020B0604020202020204" pitchFamily="34" charset="0"/>
              <a:buChar char="•"/>
            </a:pPr>
            <a:r>
              <a:rPr lang="en-US" sz="1200" b="1" i="0" dirty="0">
                <a:solidFill>
                  <a:schemeClr val="tx1"/>
                </a:solidFill>
                <a:effectLst/>
                <a:latin typeface="roboto" panose="02000000000000000000" pitchFamily="2" charset="0"/>
              </a:rPr>
              <a:t>To produce and disseminate knowledge, share experience and best-practices, develop a common understanding, and approximate policies among the Member States in line with the vision and principles of the Strategy.</a:t>
            </a:r>
          </a:p>
          <a:p>
            <a:pPr algn="l" fontAlgn="base">
              <a:buFont typeface="Arial" panose="020B0604020202020204" pitchFamily="34" charset="0"/>
              <a:buChar char="•"/>
            </a:pPr>
            <a:r>
              <a:rPr lang="en-US" sz="1200" b="1" i="0" dirty="0">
                <a:solidFill>
                  <a:schemeClr val="tx1"/>
                </a:solidFill>
                <a:effectLst/>
                <a:latin typeface="roboto" panose="02000000000000000000" pitchFamily="2" charset="0"/>
              </a:rPr>
              <a:t>To serve as the central forum for the Member States to discuss international economic and commercial issues</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B3F2FA8E-FC2B-4679-8F36-6C360589F569}"/>
              </a:ext>
            </a:extLst>
          </p:cNvPr>
          <p:cNvSpPr/>
          <p:nvPr/>
        </p:nvSpPr>
        <p:spPr>
          <a:xfrm>
            <a:off x="5181600" y="3962400"/>
            <a:ext cx="3581400"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fontAlgn="base">
              <a:buFont typeface="Arial" panose="020B0604020202020204" pitchFamily="34" charset="0"/>
              <a:buChar char="•"/>
            </a:pPr>
            <a:r>
              <a:rPr lang="en-US" sz="1200" b="1" i="0" dirty="0">
                <a:solidFill>
                  <a:schemeClr val="tx1"/>
                </a:solidFill>
                <a:effectLst/>
                <a:latin typeface="roboto" panose="02000000000000000000" pitchFamily="2" charset="0"/>
              </a:rPr>
              <a:t>To study all possible means of strengthening economic and commercial cooperation among the Member States.</a:t>
            </a:r>
          </a:p>
          <a:p>
            <a:pPr algn="l" fontAlgn="base">
              <a:buFont typeface="Arial" panose="020B0604020202020204" pitchFamily="34" charset="0"/>
              <a:buChar char="•"/>
            </a:pPr>
            <a:r>
              <a:rPr lang="en-US" sz="1200" b="1" i="0" dirty="0">
                <a:solidFill>
                  <a:schemeClr val="tx1"/>
                </a:solidFill>
                <a:effectLst/>
                <a:latin typeface="roboto" panose="02000000000000000000" pitchFamily="2" charset="0"/>
              </a:rPr>
              <a:t>To draw up programs and submit proposals designed to increase the welfare of the Member States.</a:t>
            </a:r>
          </a:p>
          <a:p>
            <a:pPr algn="l" fontAlgn="base">
              <a:buFont typeface="Arial" panose="020B0604020202020204" pitchFamily="34" charset="0"/>
              <a:buChar char="•"/>
            </a:pPr>
            <a:r>
              <a:rPr lang="en-US" sz="1200" b="1" i="0" dirty="0">
                <a:solidFill>
                  <a:schemeClr val="tx1"/>
                </a:solidFill>
                <a:effectLst/>
                <a:latin typeface="roboto" panose="02000000000000000000" pitchFamily="2" charset="0"/>
              </a:rPr>
              <a:t>To ensure the overall coordination of the activities of the OIC relating to economic and commercial cooperation among the Member States.</a:t>
            </a:r>
          </a:p>
        </p:txBody>
      </p:sp>
      <p:sp>
        <p:nvSpPr>
          <p:cNvPr id="6" name="Rectangle 5">
            <a:extLst>
              <a:ext uri="{FF2B5EF4-FFF2-40B4-BE49-F238E27FC236}">
                <a16:creationId xmlns:a16="http://schemas.microsoft.com/office/drawing/2014/main" id="{75957306-4676-4CB9-B076-D49ACE4B42FF}"/>
              </a:ext>
            </a:extLst>
          </p:cNvPr>
          <p:cNvSpPr/>
          <p:nvPr/>
        </p:nvSpPr>
        <p:spPr>
          <a:xfrm>
            <a:off x="5181600" y="304800"/>
            <a:ext cx="3581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COMCEC PROJECT</a:t>
            </a:r>
          </a:p>
        </p:txBody>
      </p:sp>
    </p:spTree>
    <p:extLst>
      <p:ext uri="{BB962C8B-B14F-4D97-AF65-F5344CB8AC3E}">
        <p14:creationId xmlns:p14="http://schemas.microsoft.com/office/powerpoint/2010/main" val="2858082718"/>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858000" cy="487362"/>
          </a:xfrm>
          <a:solidFill>
            <a:schemeClr val="accent2">
              <a:lumMod val="40000"/>
              <a:lumOff val="60000"/>
            </a:schemeClr>
          </a:solidFill>
        </p:spPr>
        <p:txBody>
          <a:bodyPr>
            <a:noAutofit/>
          </a:bodyPr>
          <a:lstStyle/>
          <a:p>
            <a:r>
              <a:rPr lang="en-US" sz="2800" dirty="0"/>
              <a:t>            </a:t>
            </a:r>
            <a:r>
              <a:rPr lang="en-US" sz="2800" dirty="0">
                <a:latin typeface="Berlin Sans FB Demi" panose="020E0802020502020306" pitchFamily="34" charset="0"/>
              </a:rPr>
              <a:t>BEGIN WITH THE END IN MIND</a:t>
            </a:r>
          </a:p>
        </p:txBody>
      </p:sp>
      <p:sp>
        <p:nvSpPr>
          <p:cNvPr id="4" name="Footer Placeholder 3"/>
          <p:cNvSpPr>
            <a:spLocks noGrp="1"/>
          </p:cNvSpPr>
          <p:nvPr>
            <p:ph type="ftr" sz="quarter" idx="11"/>
          </p:nvPr>
        </p:nvSpPr>
        <p:spPr/>
        <p:txBody>
          <a:bodyPr/>
          <a:lstStyle/>
          <a:p>
            <a:r>
              <a:rPr lang="en-US"/>
              <a:t>8th AFRICA SUMMIT ORGANIZED BY ALHUDA ICBE, BANJUL THE GAMBIA </a:t>
            </a:r>
          </a:p>
        </p:txBody>
      </p:sp>
      <p:sp>
        <p:nvSpPr>
          <p:cNvPr id="6" name="Content Placeholder 5"/>
          <p:cNvSpPr>
            <a:spLocks noGrp="1"/>
          </p:cNvSpPr>
          <p:nvPr>
            <p:ph sz="quarter" idx="1"/>
          </p:nvPr>
        </p:nvSpPr>
        <p:spPr>
          <a:xfrm>
            <a:off x="990600" y="914399"/>
            <a:ext cx="7696200" cy="5680075"/>
          </a:xfrm>
          <a:solidFill>
            <a:schemeClr val="bg1"/>
          </a:solidFill>
        </p:spPr>
        <p:txBody>
          <a:bodyPr>
            <a:noAutofit/>
          </a:bodyPr>
          <a:lstStyle/>
          <a:p>
            <a:r>
              <a:rPr lang="en-US" sz="2000" b="1" dirty="0"/>
              <a:t>Introduction to Islamic financial system</a:t>
            </a:r>
          </a:p>
          <a:p>
            <a:r>
              <a:rPr lang="en-US" sz="2000" b="1" dirty="0"/>
              <a:t>Islamic Finance Ecosystem</a:t>
            </a:r>
          </a:p>
          <a:p>
            <a:r>
              <a:rPr lang="en-US" sz="2000" b="1" dirty="0"/>
              <a:t>Major difference between Conventional banking and Islamic Banking</a:t>
            </a:r>
          </a:p>
          <a:p>
            <a:r>
              <a:rPr lang="en-US" sz="2000" b="1" dirty="0"/>
              <a:t>Gambia Islamic Finance Outlook</a:t>
            </a:r>
          </a:p>
          <a:p>
            <a:r>
              <a:rPr lang="en-US" sz="2000" b="1" dirty="0"/>
              <a:t>Legal Framework</a:t>
            </a:r>
          </a:p>
          <a:p>
            <a:r>
              <a:rPr lang="en-US" sz="2000" b="1" dirty="0"/>
              <a:t>Regulatory Regimes of Islamic financial institutions</a:t>
            </a:r>
          </a:p>
          <a:p>
            <a:r>
              <a:rPr lang="en-US" sz="2000" b="1" dirty="0"/>
              <a:t>Shariah Governance aspects of Islamic financial institutions</a:t>
            </a:r>
          </a:p>
          <a:p>
            <a:r>
              <a:rPr lang="en-US" sz="2000" b="1" dirty="0"/>
              <a:t>Conclusion</a:t>
            </a:r>
          </a:p>
          <a:p>
            <a:pPr marL="0" indent="0">
              <a:buNone/>
            </a:pPr>
            <a:r>
              <a:rPr lang="en-US" sz="2000" b="1" dirty="0"/>
              <a:t>References:</a:t>
            </a:r>
          </a:p>
          <a:p>
            <a:pPr marL="0" indent="0">
              <a:buNone/>
            </a:pPr>
            <a:endParaRPr lang="en-US" sz="2000" b="1" dirty="0"/>
          </a:p>
          <a:p>
            <a:pPr marL="0" indent="0">
              <a:buNone/>
            </a:pPr>
            <a:endParaRPr lang="en-US" sz="2000" b="1" dirty="0"/>
          </a:p>
          <a:p>
            <a:endParaRPr lang="en-US" sz="2000" b="1" dirty="0"/>
          </a:p>
          <a:p>
            <a:pPr marL="0" indent="0">
              <a:buNone/>
            </a:pPr>
            <a:endParaRPr lang="en-US" sz="2000" b="1" dirty="0"/>
          </a:p>
          <a:p>
            <a:pPr marL="0" indent="0">
              <a:buNone/>
            </a:pPr>
            <a:endParaRPr lang="en-US" sz="2000" b="1" dirty="0"/>
          </a:p>
          <a:p>
            <a:endParaRPr lang="en-US" sz="2000" b="1" dirty="0"/>
          </a:p>
        </p:txBody>
      </p:sp>
      <p:sp>
        <p:nvSpPr>
          <p:cNvPr id="3" name="Date Placeholder 2">
            <a:extLst>
              <a:ext uri="{FF2B5EF4-FFF2-40B4-BE49-F238E27FC236}">
                <a16:creationId xmlns:a16="http://schemas.microsoft.com/office/drawing/2014/main" id="{5D1194AB-C0A5-4316-BFC9-4AD57820EB18}"/>
              </a:ext>
            </a:extLst>
          </p:cNvPr>
          <p:cNvSpPr>
            <a:spLocks noGrp="1"/>
          </p:cNvSpPr>
          <p:nvPr>
            <p:ph type="dt" sz="half" idx="10"/>
          </p:nvPr>
        </p:nvSpPr>
        <p:spPr>
          <a:xfrm>
            <a:off x="304800" y="6578600"/>
            <a:ext cx="2133600" cy="212724"/>
          </a:xfrm>
        </p:spPr>
        <p:txBody>
          <a:bodyPr/>
          <a:lstStyle/>
          <a:p>
            <a:fld id="{BC4FE5C3-463B-4EFD-A349-36EDCBC2B4EC}" type="datetime1">
              <a:rPr lang="en-US" smtClean="0"/>
              <a:t>3/24/2022</a:t>
            </a:fld>
            <a:endParaRPr lang="en-US" dirty="0"/>
          </a:p>
        </p:txBody>
      </p:sp>
    </p:spTree>
    <p:extLst>
      <p:ext uri="{BB962C8B-B14F-4D97-AF65-F5344CB8AC3E}">
        <p14:creationId xmlns:p14="http://schemas.microsoft.com/office/powerpoint/2010/main" val="240199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FEF1-7687-4AC2-905E-116DFAAEFA87}"/>
              </a:ext>
            </a:extLst>
          </p:cNvPr>
          <p:cNvSpPr>
            <a:spLocks noGrp="1"/>
          </p:cNvSpPr>
          <p:nvPr>
            <p:ph type="title"/>
          </p:nvPr>
        </p:nvSpPr>
        <p:spPr>
          <a:xfrm>
            <a:off x="304800" y="457200"/>
            <a:ext cx="8531226" cy="5311775"/>
          </a:xfrm>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000" b="0" dirty="0">
                <a:solidFill>
                  <a:schemeClr val="tx1"/>
                </a:solidFill>
                <a:latin typeface="Cambria" panose="02040503050406030204" pitchFamily="18" charset="0"/>
                <a:ea typeface="Cambria" panose="02040503050406030204" pitchFamily="18" charset="0"/>
              </a:rPr>
              <a:t>The CBG entered an MOU with INCEIF to facilitate scholarship for CBG staff to pursue Degree programs in Islamic Finance.</a:t>
            </a:r>
            <a:br>
              <a:rPr lang="en-US" sz="2000" b="0" dirty="0">
                <a:solidFill>
                  <a:schemeClr val="tx1"/>
                </a:solidFill>
                <a:latin typeface="Cambria" panose="02040503050406030204" pitchFamily="18" charset="0"/>
                <a:ea typeface="Cambria" panose="02040503050406030204" pitchFamily="18" charset="0"/>
              </a:rPr>
            </a:br>
            <a:r>
              <a:rPr lang="en-US" sz="2000" b="0" dirty="0">
                <a:solidFill>
                  <a:schemeClr val="tx1"/>
                </a:solidFill>
                <a:latin typeface="Cambria" panose="02040503050406030204" pitchFamily="18" charset="0"/>
                <a:ea typeface="Cambria" panose="02040503050406030204" pitchFamily="18" charset="0"/>
              </a:rPr>
              <a:t/>
            </a:r>
            <a:br>
              <a:rPr lang="en-US" sz="2000" b="0" dirty="0">
                <a:solidFill>
                  <a:schemeClr val="tx1"/>
                </a:solidFill>
                <a:latin typeface="Cambria" panose="02040503050406030204" pitchFamily="18" charset="0"/>
                <a:ea typeface="Cambria" panose="02040503050406030204" pitchFamily="18" charset="0"/>
              </a:rPr>
            </a:br>
            <a:r>
              <a:rPr lang="en-US" sz="2000" b="0" dirty="0">
                <a:solidFill>
                  <a:schemeClr val="tx1"/>
                </a:solidFill>
                <a:latin typeface="Cambria" panose="02040503050406030204" pitchFamily="18" charset="0"/>
                <a:ea typeface="Cambria" panose="02040503050406030204" pitchFamily="18" charset="0"/>
              </a:rPr>
              <a:t>My learned brother Mr. Karamo Sawaneh is a graduate of INCEIF, he is the co founder of Equity Solutions, an Islamic Finance consulting firm</a:t>
            </a:r>
            <a:br>
              <a:rPr lang="en-US" sz="2000" b="0" dirty="0">
                <a:solidFill>
                  <a:schemeClr val="tx1"/>
                </a:solidFill>
                <a:latin typeface="Cambria" panose="02040503050406030204" pitchFamily="18" charset="0"/>
                <a:ea typeface="Cambria" panose="02040503050406030204" pitchFamily="18" charset="0"/>
              </a:rPr>
            </a:br>
            <a:endParaRPr lang="en-US" sz="2000" b="0" dirty="0">
              <a:solidFill>
                <a:schemeClr val="tx1"/>
              </a:solidFill>
              <a:latin typeface="Cambria" panose="02040503050406030204" pitchFamily="18" charset="0"/>
              <a:ea typeface="Cambria" panose="02040503050406030204" pitchFamily="18" charset="0"/>
            </a:endParaRPr>
          </a:p>
        </p:txBody>
      </p:sp>
      <p:sp>
        <p:nvSpPr>
          <p:cNvPr id="4" name="Date Placeholder 3">
            <a:extLst>
              <a:ext uri="{FF2B5EF4-FFF2-40B4-BE49-F238E27FC236}">
                <a16:creationId xmlns:a16="http://schemas.microsoft.com/office/drawing/2014/main" id="{DF008190-E92D-44EB-A777-DCFB9A1921A8}"/>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1A41E6BE-8DF0-40EF-8CB2-17036F45CA1B}"/>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6" name="Picture 2" descr="INCEIF University | INCEIF University">
            <a:extLst>
              <a:ext uri="{FF2B5EF4-FFF2-40B4-BE49-F238E27FC236}">
                <a16:creationId xmlns:a16="http://schemas.microsoft.com/office/drawing/2014/main" id="{F210AFE5-3B47-480B-9C64-7C820A527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65" y="443948"/>
            <a:ext cx="3814763" cy="282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98815"/>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6152-459D-4DCD-82BB-A29E7F1FEB84}"/>
              </a:ext>
            </a:extLst>
          </p:cNvPr>
          <p:cNvSpPr>
            <a:spLocks noGrp="1"/>
          </p:cNvSpPr>
          <p:nvPr>
            <p:ph type="title"/>
          </p:nvPr>
        </p:nvSpPr>
        <p:spPr>
          <a:xfrm>
            <a:off x="0" y="20982"/>
            <a:ext cx="8799691" cy="6426200"/>
          </a:xfrm>
          <a:solidFill>
            <a:schemeClr val="bg1">
              <a:lumMod val="85000"/>
            </a:schemeClr>
          </a:solidFill>
        </p:spPr>
        <p:txBody>
          <a:bodyPr>
            <a:normAutofit fontScale="90000"/>
          </a:bodyPr>
          <a:lstStyle/>
          <a:p>
            <a:r>
              <a:rPr lang="en-US" dirty="0">
                <a:solidFill>
                  <a:schemeClr val="accent2">
                    <a:lumMod val="75000"/>
                  </a:schemeClr>
                </a:solidFill>
                <a:latin typeface="Cambria" panose="02040503050406030204" pitchFamily="18" charset="0"/>
                <a:ea typeface="Cambria" panose="02040503050406030204" pitchFamily="18" charset="0"/>
              </a:rPr>
              <a:t>WEST AFRICAN INSTITUTE FOR FINANCIAL AND ECONOMIC MANAGEMENT</a:t>
            </a:r>
            <a:r>
              <a:rPr lang="en-US" b="0" dirty="0">
                <a:solidFill>
                  <a:schemeClr val="tx1"/>
                </a:solidFill>
              </a:rPr>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-In 2016, WAIFEM resolved to introduce a course on non-interest Banking Supervision </a:t>
            </a:r>
            <a:br>
              <a:rPr lang="en-US" b="0" dirty="0">
                <a:solidFill>
                  <a:schemeClr val="tx1"/>
                </a:solidFill>
              </a:rPr>
            </a:br>
            <a:r>
              <a:rPr lang="en-US" b="0" dirty="0">
                <a:solidFill>
                  <a:schemeClr val="tx1"/>
                </a:solidFill>
              </a:rPr>
              <a:t/>
            </a:r>
            <a:br>
              <a:rPr lang="en-US" b="0" dirty="0">
                <a:solidFill>
                  <a:schemeClr val="tx1"/>
                </a:solidFill>
              </a:rPr>
            </a:br>
            <a:r>
              <a:rPr lang="en-US" b="0" dirty="0">
                <a:solidFill>
                  <a:schemeClr val="tx1"/>
                </a:solidFill>
              </a:rPr>
              <a:t>-This was necessitated by the growing number of Islamic banks and other financial Institutions in the region </a:t>
            </a:r>
            <a:br>
              <a:rPr lang="en-US" b="0" dirty="0">
                <a:solidFill>
                  <a:schemeClr val="tx1"/>
                </a:solidFill>
              </a:rPr>
            </a:br>
            <a:r>
              <a:rPr lang="en-US" b="0" dirty="0">
                <a:solidFill>
                  <a:schemeClr val="tx1"/>
                </a:solidFill>
              </a:rPr>
              <a:t>- Capacity in cross border supervision on Islamic Financial institutions</a:t>
            </a:r>
            <a:br>
              <a:rPr lang="en-US" b="0" dirty="0">
                <a:solidFill>
                  <a:schemeClr val="tx1"/>
                </a:solidFill>
              </a:rPr>
            </a:br>
            <a:r>
              <a:rPr lang="en-US" b="0" dirty="0">
                <a:solidFill>
                  <a:schemeClr val="tx1"/>
                </a:solidFill>
              </a:rPr>
              <a:t/>
            </a:r>
            <a:br>
              <a:rPr lang="en-US" b="0" dirty="0">
                <a:solidFill>
                  <a:schemeClr val="tx1"/>
                </a:solidFill>
              </a:rPr>
            </a:br>
            <a:endParaRPr lang="en-US" b="0" dirty="0">
              <a:solidFill>
                <a:schemeClr val="tx1"/>
              </a:solidFill>
            </a:endParaRPr>
          </a:p>
        </p:txBody>
      </p:sp>
      <p:sp>
        <p:nvSpPr>
          <p:cNvPr id="4" name="Date Placeholder 3">
            <a:extLst>
              <a:ext uri="{FF2B5EF4-FFF2-40B4-BE49-F238E27FC236}">
                <a16:creationId xmlns:a16="http://schemas.microsoft.com/office/drawing/2014/main" id="{63B70B3C-6C67-4FC3-AF2B-CED800033F90}"/>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B34E2402-3E29-4C06-A4BF-ED97DE7ADF60}"/>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2050" name="Picture 2" descr="WAIFEM DG Seeks Conversion of Loans to African Countries, Others to  GrantsTHISDAYLIVE">
            <a:extLst>
              <a:ext uri="{FF2B5EF4-FFF2-40B4-BE49-F238E27FC236}">
                <a16:creationId xmlns:a16="http://schemas.microsoft.com/office/drawing/2014/main" id="{9ABA0F70-5810-4A48-876B-3E4104D4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38200"/>
            <a:ext cx="3538538" cy="218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36027"/>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9729-A12F-42FB-8505-A47A45DCC3AA}"/>
              </a:ext>
            </a:extLst>
          </p:cNvPr>
          <p:cNvSpPr>
            <a:spLocks noGrp="1"/>
          </p:cNvSpPr>
          <p:nvPr>
            <p:ph type="title"/>
          </p:nvPr>
        </p:nvSpPr>
        <p:spPr>
          <a:xfrm>
            <a:off x="304800" y="132521"/>
            <a:ext cx="8531226" cy="5616575"/>
          </a:xfrm>
          <a:solidFill>
            <a:schemeClr val="bg1">
              <a:lumMod val="85000"/>
            </a:schemeClr>
          </a:solidFill>
        </p:spPr>
        <p:txBody>
          <a:bodyPr>
            <a:normAutofit fontScale="90000"/>
          </a:bodyPr>
          <a:lstStyle/>
          <a:p>
            <a:r>
              <a:rPr lang="en-US" dirty="0"/>
              <a:t>MANAGEMENT DEVELOPMENT INSTITUTE (MDI)</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400" b="0" dirty="0">
                <a:solidFill>
                  <a:schemeClr val="tx1"/>
                </a:solidFill>
              </a:rPr>
              <a:t>Since 2016, the MDI has conducted several capacity building trainings on Islamic banking, Shariah Compliance, Takaful, Risk Management of IFIs, Fintech </a:t>
            </a:r>
            <a:r>
              <a:rPr lang="en-US" sz="2400" b="0" dirty="0" err="1">
                <a:solidFill>
                  <a:schemeClr val="tx1"/>
                </a:solidFill>
              </a:rPr>
              <a:t>etc</a:t>
            </a:r>
            <a:r>
              <a:rPr lang="en-US" sz="2400" b="0" dirty="0">
                <a:solidFill>
                  <a:schemeClr val="tx1"/>
                </a:solidFill>
              </a:rPr>
              <a:t/>
            </a:r>
            <a:br>
              <a:rPr lang="en-US" sz="2400" b="0" dirty="0">
                <a:solidFill>
                  <a:schemeClr val="tx1"/>
                </a:solidFill>
              </a:rPr>
            </a:br>
            <a:r>
              <a:rPr lang="en-US" sz="2400" b="0" dirty="0">
                <a:solidFill>
                  <a:schemeClr val="tx1"/>
                </a:solidFill>
              </a:rPr>
              <a:t/>
            </a:r>
            <a:br>
              <a:rPr lang="en-US" sz="2400" b="0" dirty="0">
                <a:solidFill>
                  <a:schemeClr val="tx1"/>
                </a:solidFill>
              </a:rPr>
            </a:br>
            <a:r>
              <a:rPr lang="en-US" sz="2400" b="0" dirty="0">
                <a:solidFill>
                  <a:schemeClr val="tx1"/>
                </a:solidFill>
              </a:rPr>
              <a:t>The Institution has partnered with major Islamic financial institutions to start offering Certificate and Diploma courses on Islamic Finance</a:t>
            </a:r>
          </a:p>
        </p:txBody>
      </p:sp>
      <p:sp>
        <p:nvSpPr>
          <p:cNvPr id="4" name="Date Placeholder 3">
            <a:extLst>
              <a:ext uri="{FF2B5EF4-FFF2-40B4-BE49-F238E27FC236}">
                <a16:creationId xmlns:a16="http://schemas.microsoft.com/office/drawing/2014/main" id="{82AD5E61-B847-411C-913F-BBAAC5364B9B}"/>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921F7A24-E48F-4768-99C6-7DFE0C9D094E}"/>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4100" name="Picture 4" descr="MANAGEMENT DEVELOPMENT INSTITUTE STUDENT HANDBOOK 2017/18">
            <a:extLst>
              <a:ext uri="{FF2B5EF4-FFF2-40B4-BE49-F238E27FC236}">
                <a16:creationId xmlns:a16="http://schemas.microsoft.com/office/drawing/2014/main" id="{AB950F0D-71FE-4F09-A15A-AFC42FC00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32004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00507"/>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BC65-FFF9-4E99-B610-E5DA37F46BFE}"/>
              </a:ext>
            </a:extLst>
          </p:cNvPr>
          <p:cNvSpPr>
            <a:spLocks noGrp="1"/>
          </p:cNvSpPr>
          <p:nvPr>
            <p:ph type="title"/>
          </p:nvPr>
        </p:nvSpPr>
        <p:spPr/>
        <p:txBody>
          <a:bodyPr/>
          <a:lstStyle/>
          <a:p>
            <a:r>
              <a:rPr lang="en-US" dirty="0"/>
              <a:t>The Network of Islamic Finance Professionals – The Gambia</a:t>
            </a:r>
          </a:p>
        </p:txBody>
      </p:sp>
      <p:sp>
        <p:nvSpPr>
          <p:cNvPr id="3" name="Date Placeholder 2">
            <a:extLst>
              <a:ext uri="{FF2B5EF4-FFF2-40B4-BE49-F238E27FC236}">
                <a16:creationId xmlns:a16="http://schemas.microsoft.com/office/drawing/2014/main" id="{DDD1F477-6732-45A6-8838-350FCCEB8ADB}"/>
              </a:ext>
            </a:extLst>
          </p:cNvPr>
          <p:cNvSpPr>
            <a:spLocks noGrp="1"/>
          </p:cNvSpPr>
          <p:nvPr>
            <p:ph type="dt" sz="half" idx="10"/>
          </p:nvPr>
        </p:nvSpPr>
        <p:spPr/>
        <p:txBody>
          <a:bodyPr/>
          <a:lstStyle/>
          <a:p>
            <a:fld id="{B1AEA51D-869B-4565-93D3-892D8A4F2B33}" type="datetime1">
              <a:rPr lang="en-US" smtClean="0"/>
              <a:t>3/24/2022</a:t>
            </a:fld>
            <a:endParaRPr lang="en-US" dirty="0"/>
          </a:p>
        </p:txBody>
      </p:sp>
      <p:sp>
        <p:nvSpPr>
          <p:cNvPr id="4" name="Footer Placeholder 3">
            <a:extLst>
              <a:ext uri="{FF2B5EF4-FFF2-40B4-BE49-F238E27FC236}">
                <a16:creationId xmlns:a16="http://schemas.microsoft.com/office/drawing/2014/main" id="{50C18881-39E1-4FE2-870A-4A1C3DC6284B}"/>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6" name="Picture 5">
            <a:extLst>
              <a:ext uri="{FF2B5EF4-FFF2-40B4-BE49-F238E27FC236}">
                <a16:creationId xmlns:a16="http://schemas.microsoft.com/office/drawing/2014/main" id="{EB07AAA7-8D06-4C0B-A740-F72986A2B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81200"/>
            <a:ext cx="3556000" cy="3067050"/>
          </a:xfrm>
          <a:prstGeom prst="rect">
            <a:avLst/>
          </a:prstGeom>
        </p:spPr>
      </p:pic>
      <p:graphicFrame>
        <p:nvGraphicFramePr>
          <p:cNvPr id="9" name="Diagram 8">
            <a:extLst>
              <a:ext uri="{FF2B5EF4-FFF2-40B4-BE49-F238E27FC236}">
                <a16:creationId xmlns:a16="http://schemas.microsoft.com/office/drawing/2014/main" id="{32E709BE-3E0F-45C2-8E2B-6A9633D1B633}"/>
              </a:ext>
            </a:extLst>
          </p:cNvPr>
          <p:cNvGraphicFramePr/>
          <p:nvPr>
            <p:extLst>
              <p:ext uri="{D42A27DB-BD31-4B8C-83A1-F6EECF244321}">
                <p14:modId xmlns:p14="http://schemas.microsoft.com/office/powerpoint/2010/main" val="4161163324"/>
              </p:ext>
            </p:extLst>
          </p:nvPr>
        </p:nvGraphicFramePr>
        <p:xfrm>
          <a:off x="3200400" y="990600"/>
          <a:ext cx="434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llout: Left Arrow 9">
            <a:extLst>
              <a:ext uri="{FF2B5EF4-FFF2-40B4-BE49-F238E27FC236}">
                <a16:creationId xmlns:a16="http://schemas.microsoft.com/office/drawing/2014/main" id="{AE5D5939-7253-45A6-B077-DD63D281D519}"/>
              </a:ext>
            </a:extLst>
          </p:cNvPr>
          <p:cNvSpPr/>
          <p:nvPr/>
        </p:nvSpPr>
        <p:spPr>
          <a:xfrm>
            <a:off x="7010400" y="990600"/>
            <a:ext cx="1524000" cy="914400"/>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37</a:t>
            </a:r>
          </a:p>
        </p:txBody>
      </p:sp>
      <p:sp>
        <p:nvSpPr>
          <p:cNvPr id="11" name="Callout: Left Arrow 10">
            <a:extLst>
              <a:ext uri="{FF2B5EF4-FFF2-40B4-BE49-F238E27FC236}">
                <a16:creationId xmlns:a16="http://schemas.microsoft.com/office/drawing/2014/main" id="{704881BD-431D-43E8-8BCD-3534B757CDF5}"/>
              </a:ext>
            </a:extLst>
          </p:cNvPr>
          <p:cNvSpPr/>
          <p:nvPr/>
        </p:nvSpPr>
        <p:spPr>
          <a:xfrm>
            <a:off x="7010400" y="2098675"/>
            <a:ext cx="1524000" cy="914400"/>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a:t>
            </a:r>
          </a:p>
        </p:txBody>
      </p:sp>
      <p:sp>
        <p:nvSpPr>
          <p:cNvPr id="12" name="Callout: Left Arrow 11">
            <a:extLst>
              <a:ext uri="{FF2B5EF4-FFF2-40B4-BE49-F238E27FC236}">
                <a16:creationId xmlns:a16="http://schemas.microsoft.com/office/drawing/2014/main" id="{07495F61-1C86-4ABB-AC07-9910ADD813B3}"/>
              </a:ext>
            </a:extLst>
          </p:cNvPr>
          <p:cNvSpPr/>
          <p:nvPr/>
        </p:nvSpPr>
        <p:spPr>
          <a:xfrm>
            <a:off x="7010400" y="3200400"/>
            <a:ext cx="1524000" cy="914400"/>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Callout: Left Arrow 12">
            <a:extLst>
              <a:ext uri="{FF2B5EF4-FFF2-40B4-BE49-F238E27FC236}">
                <a16:creationId xmlns:a16="http://schemas.microsoft.com/office/drawing/2014/main" id="{16731584-FD37-4A0A-B054-31010732B3F1}"/>
              </a:ext>
            </a:extLst>
          </p:cNvPr>
          <p:cNvSpPr/>
          <p:nvPr/>
        </p:nvSpPr>
        <p:spPr>
          <a:xfrm>
            <a:off x="7010400" y="4343400"/>
            <a:ext cx="1524000" cy="914400"/>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Callout: Left Arrow 13">
            <a:extLst>
              <a:ext uri="{FF2B5EF4-FFF2-40B4-BE49-F238E27FC236}">
                <a16:creationId xmlns:a16="http://schemas.microsoft.com/office/drawing/2014/main" id="{4D289A6A-6540-4737-8D97-2E029155ADEB}"/>
              </a:ext>
            </a:extLst>
          </p:cNvPr>
          <p:cNvSpPr/>
          <p:nvPr/>
        </p:nvSpPr>
        <p:spPr>
          <a:xfrm>
            <a:off x="7010400" y="5486400"/>
            <a:ext cx="1524000" cy="914400"/>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81867254"/>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4B03-1579-4F68-88FF-747CE0E68858}"/>
              </a:ext>
            </a:extLst>
          </p:cNvPr>
          <p:cNvSpPr>
            <a:spLocks noGrp="1"/>
          </p:cNvSpPr>
          <p:nvPr>
            <p:ph type="title"/>
          </p:nvPr>
        </p:nvSpPr>
        <p:spPr>
          <a:xfrm>
            <a:off x="0" y="215348"/>
            <a:ext cx="9144000" cy="7945782"/>
          </a:xfrm>
        </p:spPr>
        <p:txBody>
          <a:bodyPr/>
          <a:lstStyle/>
          <a:p>
            <a:endParaRPr lang="en-US" dirty="0"/>
          </a:p>
        </p:txBody>
      </p:sp>
      <p:sp>
        <p:nvSpPr>
          <p:cNvPr id="3" name="Text Placeholder 2">
            <a:extLst>
              <a:ext uri="{FF2B5EF4-FFF2-40B4-BE49-F238E27FC236}">
                <a16:creationId xmlns:a16="http://schemas.microsoft.com/office/drawing/2014/main" id="{0429F613-DA0D-4F5A-80FF-D7C69FC57AED}"/>
              </a:ext>
            </a:extLst>
          </p:cNvPr>
          <p:cNvSpPr>
            <a:spLocks noGrp="1"/>
          </p:cNvSpPr>
          <p:nvPr>
            <p:ph type="body" idx="1"/>
          </p:nvPr>
        </p:nvSpPr>
        <p:spPr>
          <a:xfrm>
            <a:off x="76200" y="228600"/>
            <a:ext cx="8759826" cy="384150"/>
          </a:xfrm>
          <a:solidFill>
            <a:schemeClr val="bg1"/>
          </a:solidFill>
        </p:spPr>
        <p:txBody>
          <a:bodyPr>
            <a:normAutofit/>
          </a:bodyPr>
          <a:lstStyle/>
          <a:p>
            <a:r>
              <a:rPr lang="en-US" b="1" dirty="0">
                <a:solidFill>
                  <a:schemeClr val="accent2">
                    <a:lumMod val="75000"/>
                  </a:schemeClr>
                </a:solidFill>
              </a:rPr>
              <a:t>ISLAMIC FINANCE KNOWLEDGE PROVIDERS (ACADEMIC AND PROFESSIONAL)</a:t>
            </a:r>
          </a:p>
        </p:txBody>
      </p:sp>
      <p:sp>
        <p:nvSpPr>
          <p:cNvPr id="4" name="Date Placeholder 3">
            <a:extLst>
              <a:ext uri="{FF2B5EF4-FFF2-40B4-BE49-F238E27FC236}">
                <a16:creationId xmlns:a16="http://schemas.microsoft.com/office/drawing/2014/main" id="{B4792F70-C29B-49FD-8332-753520F323F0}"/>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B55A8EC6-450D-44A4-9D5B-A9E5C3A54A95}"/>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1026" name="Picture 2" descr="List of all Universities in Gambia and Their Official Information">
            <a:extLst>
              <a:ext uri="{FF2B5EF4-FFF2-40B4-BE49-F238E27FC236}">
                <a16:creationId xmlns:a16="http://schemas.microsoft.com/office/drawing/2014/main" id="{A84447FB-078C-40C1-A9C8-0E9A9D713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 y="1117064"/>
            <a:ext cx="3374230" cy="2588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national Open University - IOU - The Gambia - Home | Facebook">
            <a:extLst>
              <a:ext uri="{FF2B5EF4-FFF2-40B4-BE49-F238E27FC236}">
                <a16:creationId xmlns:a16="http://schemas.microsoft.com/office/drawing/2014/main" id="{50C8D10D-871B-49F9-8CE4-10E6FA23F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030" y="1132304"/>
            <a:ext cx="2609924" cy="2588515"/>
          </a:xfrm>
          <a:prstGeom prst="rect">
            <a:avLst/>
          </a:prstGeom>
          <a:noFill/>
          <a:extLst>
            <a:ext uri="{909E8E84-426E-40DD-AFC4-6F175D3DCCD1}">
              <a14:hiddenFill xmlns:a14="http://schemas.microsoft.com/office/drawing/2010/main">
                <a:solidFill>
                  <a:srgbClr val="FFFFFF"/>
                </a:solidFill>
              </a14:hiddenFill>
            </a:ext>
          </a:extLst>
        </p:spPr>
      </p:pic>
      <p:sp>
        <p:nvSpPr>
          <p:cNvPr id="6" name="Callout: Up Arrow 5">
            <a:extLst>
              <a:ext uri="{FF2B5EF4-FFF2-40B4-BE49-F238E27FC236}">
                <a16:creationId xmlns:a16="http://schemas.microsoft.com/office/drawing/2014/main" id="{3CED791A-54C7-4B60-9D13-F2D093D877BA}"/>
              </a:ext>
            </a:extLst>
          </p:cNvPr>
          <p:cNvSpPr/>
          <p:nvPr/>
        </p:nvSpPr>
        <p:spPr>
          <a:xfrm>
            <a:off x="1047035" y="3801165"/>
            <a:ext cx="3048000" cy="18288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Bachelors in Islamic Finance</a:t>
            </a:r>
          </a:p>
        </p:txBody>
      </p:sp>
      <p:sp>
        <p:nvSpPr>
          <p:cNvPr id="13" name="Callout: Up Arrow 12">
            <a:extLst>
              <a:ext uri="{FF2B5EF4-FFF2-40B4-BE49-F238E27FC236}">
                <a16:creationId xmlns:a16="http://schemas.microsoft.com/office/drawing/2014/main" id="{4ED788EC-2EE4-458A-8894-443C23467CD0}"/>
              </a:ext>
            </a:extLst>
          </p:cNvPr>
          <p:cNvSpPr/>
          <p:nvPr/>
        </p:nvSpPr>
        <p:spPr>
          <a:xfrm>
            <a:off x="5048967" y="3801165"/>
            <a:ext cx="3048000" cy="18288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Bachelors in Islamic Economics Finance</a:t>
            </a:r>
          </a:p>
        </p:txBody>
      </p:sp>
    </p:spTree>
    <p:extLst>
      <p:ext uri="{BB962C8B-B14F-4D97-AF65-F5344CB8AC3E}">
        <p14:creationId xmlns:p14="http://schemas.microsoft.com/office/powerpoint/2010/main" val="555314285"/>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4B03-1579-4F68-88FF-747CE0E68858}"/>
              </a:ext>
            </a:extLst>
          </p:cNvPr>
          <p:cNvSpPr>
            <a:spLocks noGrp="1"/>
          </p:cNvSpPr>
          <p:nvPr>
            <p:ph type="title"/>
          </p:nvPr>
        </p:nvSpPr>
        <p:spPr>
          <a:xfrm>
            <a:off x="0" y="215348"/>
            <a:ext cx="9144000" cy="7945782"/>
          </a:xfrm>
        </p:spPr>
        <p:txBody>
          <a:bodyPr/>
          <a:lstStyle/>
          <a:p>
            <a:endParaRPr lang="en-US" dirty="0"/>
          </a:p>
        </p:txBody>
      </p:sp>
      <p:sp>
        <p:nvSpPr>
          <p:cNvPr id="3" name="Text Placeholder 2">
            <a:extLst>
              <a:ext uri="{FF2B5EF4-FFF2-40B4-BE49-F238E27FC236}">
                <a16:creationId xmlns:a16="http://schemas.microsoft.com/office/drawing/2014/main" id="{0429F613-DA0D-4F5A-80FF-D7C69FC57AED}"/>
              </a:ext>
            </a:extLst>
          </p:cNvPr>
          <p:cNvSpPr>
            <a:spLocks noGrp="1"/>
          </p:cNvSpPr>
          <p:nvPr>
            <p:ph type="body" idx="1"/>
          </p:nvPr>
        </p:nvSpPr>
        <p:spPr>
          <a:xfrm>
            <a:off x="76200" y="228600"/>
            <a:ext cx="8759826" cy="384150"/>
          </a:xfrm>
          <a:solidFill>
            <a:schemeClr val="bg1"/>
          </a:solidFill>
        </p:spPr>
        <p:txBody>
          <a:bodyPr>
            <a:normAutofit fontScale="92500"/>
          </a:bodyPr>
          <a:lstStyle/>
          <a:p>
            <a:r>
              <a:rPr lang="en-US" b="1" dirty="0">
                <a:solidFill>
                  <a:schemeClr val="accent2">
                    <a:lumMod val="75000"/>
                  </a:schemeClr>
                </a:solidFill>
              </a:rPr>
              <a:t>ISLAMIC FINANCE KNOWLEDGE PROVIDERS (PROFESSIONAL TRAINING AND CONSULTANCY)</a:t>
            </a:r>
          </a:p>
        </p:txBody>
      </p:sp>
      <p:sp>
        <p:nvSpPr>
          <p:cNvPr id="4" name="Date Placeholder 3">
            <a:extLst>
              <a:ext uri="{FF2B5EF4-FFF2-40B4-BE49-F238E27FC236}">
                <a16:creationId xmlns:a16="http://schemas.microsoft.com/office/drawing/2014/main" id="{B4792F70-C29B-49FD-8332-753520F323F0}"/>
              </a:ext>
            </a:extLst>
          </p:cNvPr>
          <p:cNvSpPr>
            <a:spLocks noGrp="1"/>
          </p:cNvSpPr>
          <p:nvPr>
            <p:ph type="dt" sz="half" idx="10"/>
          </p:nvPr>
        </p:nvSpPr>
        <p:spPr/>
        <p:txBody>
          <a:bodyPr/>
          <a:lstStyle/>
          <a:p>
            <a:fld id="{C8417759-E9D9-47DB-92A9-2FB7F3FE498A}" type="datetime1">
              <a:rPr lang="en-US" smtClean="0"/>
              <a:t>3/24/2022</a:t>
            </a:fld>
            <a:endParaRPr lang="en-US" dirty="0"/>
          </a:p>
        </p:txBody>
      </p:sp>
      <p:sp>
        <p:nvSpPr>
          <p:cNvPr id="5" name="Footer Placeholder 4">
            <a:extLst>
              <a:ext uri="{FF2B5EF4-FFF2-40B4-BE49-F238E27FC236}">
                <a16:creationId xmlns:a16="http://schemas.microsoft.com/office/drawing/2014/main" id="{B55A8EC6-450D-44A4-9D5B-A9E5C3A54A95}"/>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7" name="Picture 6">
            <a:extLst>
              <a:ext uri="{FF2B5EF4-FFF2-40B4-BE49-F238E27FC236}">
                <a16:creationId xmlns:a16="http://schemas.microsoft.com/office/drawing/2014/main" id="{29DDF004-2DC7-42B5-A7F5-74E51EC38A9B}"/>
              </a:ext>
            </a:extLst>
          </p:cNvPr>
          <p:cNvPicPr>
            <a:picLocks noChangeAspect="1"/>
          </p:cNvPicPr>
          <p:nvPr/>
        </p:nvPicPr>
        <p:blipFill rotWithShape="1">
          <a:blip r:embed="rId2"/>
          <a:srcRect l="13333" t="24814" r="50833" b="24815"/>
          <a:stretch/>
        </p:blipFill>
        <p:spPr>
          <a:xfrm>
            <a:off x="5334000" y="1012812"/>
            <a:ext cx="3276600" cy="2590800"/>
          </a:xfrm>
          <a:prstGeom prst="rect">
            <a:avLst/>
          </a:prstGeom>
        </p:spPr>
      </p:pic>
      <p:pic>
        <p:nvPicPr>
          <p:cNvPr id="9" name="Picture 8">
            <a:extLst>
              <a:ext uri="{FF2B5EF4-FFF2-40B4-BE49-F238E27FC236}">
                <a16:creationId xmlns:a16="http://schemas.microsoft.com/office/drawing/2014/main" id="{9EEB84CE-EEE9-4696-A966-8E2D1EA59541}"/>
              </a:ext>
            </a:extLst>
          </p:cNvPr>
          <p:cNvPicPr>
            <a:picLocks noChangeAspect="1"/>
          </p:cNvPicPr>
          <p:nvPr/>
        </p:nvPicPr>
        <p:blipFill rotWithShape="1">
          <a:blip r:embed="rId3"/>
          <a:srcRect l="1667" t="10000" r="41667" b="24814"/>
          <a:stretch/>
        </p:blipFill>
        <p:spPr>
          <a:xfrm>
            <a:off x="427453" y="687970"/>
            <a:ext cx="4028660" cy="2915642"/>
          </a:xfrm>
          <a:prstGeom prst="rect">
            <a:avLst/>
          </a:prstGeom>
        </p:spPr>
      </p:pic>
      <p:sp>
        <p:nvSpPr>
          <p:cNvPr id="10" name="Callout: Up Arrow 9">
            <a:extLst>
              <a:ext uri="{FF2B5EF4-FFF2-40B4-BE49-F238E27FC236}">
                <a16:creationId xmlns:a16="http://schemas.microsoft.com/office/drawing/2014/main" id="{414FE95B-25DD-4C86-AC5A-2AA26A553B1A}"/>
              </a:ext>
            </a:extLst>
          </p:cNvPr>
          <p:cNvSpPr/>
          <p:nvPr/>
        </p:nvSpPr>
        <p:spPr>
          <a:xfrm>
            <a:off x="1047035" y="3801165"/>
            <a:ext cx="3048000" cy="18288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IF Training and Consulting Firm</a:t>
            </a:r>
          </a:p>
        </p:txBody>
      </p:sp>
      <p:sp>
        <p:nvSpPr>
          <p:cNvPr id="11" name="Callout: Up Arrow 10">
            <a:extLst>
              <a:ext uri="{FF2B5EF4-FFF2-40B4-BE49-F238E27FC236}">
                <a16:creationId xmlns:a16="http://schemas.microsoft.com/office/drawing/2014/main" id="{9291DE02-07D4-4E2A-A7E5-F40F65B2C484}"/>
              </a:ext>
            </a:extLst>
          </p:cNvPr>
          <p:cNvSpPr/>
          <p:nvPr/>
        </p:nvSpPr>
        <p:spPr>
          <a:xfrm>
            <a:off x="5364480" y="3801165"/>
            <a:ext cx="3048000" cy="1828800"/>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IF Training and Consulting Firm</a:t>
            </a:r>
          </a:p>
        </p:txBody>
      </p:sp>
    </p:spTree>
    <p:extLst>
      <p:ext uri="{BB962C8B-B14F-4D97-AF65-F5344CB8AC3E}">
        <p14:creationId xmlns:p14="http://schemas.microsoft.com/office/powerpoint/2010/main" val="3208639525"/>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2F5D-EB4E-4D81-8FC3-FBB9DC763BF5}"/>
              </a:ext>
            </a:extLst>
          </p:cNvPr>
          <p:cNvSpPr>
            <a:spLocks noGrp="1"/>
          </p:cNvSpPr>
          <p:nvPr>
            <p:ph type="title"/>
          </p:nvPr>
        </p:nvSpPr>
        <p:spPr>
          <a:xfrm>
            <a:off x="306387" y="381001"/>
            <a:ext cx="8531226" cy="1219200"/>
          </a:xfrm>
          <a:solidFill>
            <a:schemeClr val="bg1">
              <a:lumMod val="85000"/>
            </a:schemeClr>
          </a:solidFill>
        </p:spPr>
        <p:txBody>
          <a:bodyPr>
            <a:normAutofit fontScale="90000"/>
          </a:bodyPr>
          <a:lstStyle/>
          <a:p>
            <a:r>
              <a:rPr lang="en-US" dirty="0">
                <a:latin typeface="Aharoni" panose="02010803020104030203" pitchFamily="2" charset="-79"/>
                <a:cs typeface="Aharoni" panose="02010803020104030203" pitchFamily="2" charset="-79"/>
              </a:rPr>
              <a:t>PART II</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REGULATORY FRAMEWORK FOR ISLAMIC BANKS</a:t>
            </a:r>
            <a:br>
              <a:rPr lang="en-US"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4" name="Footer Placeholder 3">
            <a:extLst>
              <a:ext uri="{FF2B5EF4-FFF2-40B4-BE49-F238E27FC236}">
                <a16:creationId xmlns:a16="http://schemas.microsoft.com/office/drawing/2014/main" id="{EB8C85F6-EEC8-484B-B6A3-B11125E2D972}"/>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3" name="Date Placeholder 2">
            <a:extLst>
              <a:ext uri="{FF2B5EF4-FFF2-40B4-BE49-F238E27FC236}">
                <a16:creationId xmlns:a16="http://schemas.microsoft.com/office/drawing/2014/main" id="{142B850B-9F5A-4E1E-9377-9268A427C99A}"/>
              </a:ext>
            </a:extLst>
          </p:cNvPr>
          <p:cNvSpPr>
            <a:spLocks noGrp="1"/>
          </p:cNvSpPr>
          <p:nvPr>
            <p:ph type="dt" sz="half" idx="10"/>
          </p:nvPr>
        </p:nvSpPr>
        <p:spPr/>
        <p:txBody>
          <a:bodyPr/>
          <a:lstStyle/>
          <a:p>
            <a:fld id="{C0135B39-4237-4704-84FC-5F00688E390F}" type="datetime1">
              <a:rPr lang="en-US" smtClean="0"/>
              <a:t>3/24/2022</a:t>
            </a:fld>
            <a:endParaRPr lang="en-US"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BBDFA365-72FB-42D0-8305-203D0A0884D8}"/>
                  </a:ext>
                </a:extLst>
              </p14:cNvPr>
              <p14:cNvContentPartPr/>
              <p14:nvPr/>
            </p14:nvContentPartPr>
            <p14:xfrm>
              <a:off x="2345134" y="3090490"/>
              <a:ext cx="360" cy="360"/>
            </p14:xfrm>
          </p:contentPart>
        </mc:Choice>
        <mc:Fallback xmlns="">
          <p:pic>
            <p:nvPicPr>
              <p:cNvPr id="10" name="Ink 9">
                <a:extLst>
                  <a:ext uri="{FF2B5EF4-FFF2-40B4-BE49-F238E27FC236}">
                    <a16:creationId xmlns:a16="http://schemas.microsoft.com/office/drawing/2014/main" id="{BBDFA365-72FB-42D0-8305-203D0A0884D8}"/>
                  </a:ext>
                </a:extLst>
              </p:cNvPr>
              <p:cNvPicPr/>
              <p:nvPr/>
            </p:nvPicPr>
            <p:blipFill>
              <a:blip r:embed="rId3"/>
              <a:stretch>
                <a:fillRect/>
              </a:stretch>
            </p:blipFill>
            <p:spPr>
              <a:xfrm>
                <a:off x="2336494" y="3081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1E75843E-AD40-425C-8E3F-7E41EDBBD635}"/>
                  </a:ext>
                </a:extLst>
              </p14:cNvPr>
              <p14:cNvContentPartPr/>
              <p14:nvPr/>
            </p14:nvContentPartPr>
            <p14:xfrm>
              <a:off x="3170254" y="4700770"/>
              <a:ext cx="360" cy="360"/>
            </p14:xfrm>
          </p:contentPart>
        </mc:Choice>
        <mc:Fallback xmlns="">
          <p:pic>
            <p:nvPicPr>
              <p:cNvPr id="11" name="Ink 10">
                <a:extLst>
                  <a:ext uri="{FF2B5EF4-FFF2-40B4-BE49-F238E27FC236}">
                    <a16:creationId xmlns:a16="http://schemas.microsoft.com/office/drawing/2014/main" id="{1E75843E-AD40-425C-8E3F-7E41EDBBD635}"/>
                  </a:ext>
                </a:extLst>
              </p:cNvPr>
              <p:cNvPicPr/>
              <p:nvPr/>
            </p:nvPicPr>
            <p:blipFill>
              <a:blip r:embed="rId3"/>
              <a:stretch>
                <a:fillRect/>
              </a:stretch>
            </p:blipFill>
            <p:spPr>
              <a:xfrm>
                <a:off x="3161254" y="4692130"/>
                <a:ext cx="18000" cy="18000"/>
              </a:xfrm>
              <a:prstGeom prst="rect">
                <a:avLst/>
              </a:prstGeom>
            </p:spPr>
          </p:pic>
        </mc:Fallback>
      </mc:AlternateContent>
      <p:pic>
        <p:nvPicPr>
          <p:cNvPr id="8194" name="Picture 2" descr="Pre-Trial Arrest and Detention â Its Place In Islamic Criminal Law and  Procedure - Courting The Law">
            <a:extLst>
              <a:ext uri="{FF2B5EF4-FFF2-40B4-BE49-F238E27FC236}">
                <a16:creationId xmlns:a16="http://schemas.microsoft.com/office/drawing/2014/main" id="{FD0B59CD-8DFA-4299-B6E6-733C9A132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853122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18109"/>
      </p:ext>
    </p:extLst>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2649-8240-4011-B6DA-8F8274C66322}"/>
              </a:ext>
            </a:extLst>
          </p:cNvPr>
          <p:cNvSpPr>
            <a:spLocks noGrp="1"/>
          </p:cNvSpPr>
          <p:nvPr>
            <p:ph type="title"/>
          </p:nvPr>
        </p:nvSpPr>
        <p:spPr>
          <a:xfrm>
            <a:off x="304800" y="685800"/>
            <a:ext cx="8531226" cy="5486400"/>
          </a:xfrm>
        </p:spPr>
        <p:txBody>
          <a:bodyPr/>
          <a:lstStyle/>
          <a:p>
            <a:endParaRPr lang="en-US" dirty="0"/>
          </a:p>
        </p:txBody>
      </p:sp>
      <p:sp>
        <p:nvSpPr>
          <p:cNvPr id="4" name="Date Placeholder 3">
            <a:extLst>
              <a:ext uri="{FF2B5EF4-FFF2-40B4-BE49-F238E27FC236}">
                <a16:creationId xmlns:a16="http://schemas.microsoft.com/office/drawing/2014/main" id="{352F4CBC-A70F-4348-B05F-2CD14A067BD6}"/>
              </a:ext>
            </a:extLst>
          </p:cNvPr>
          <p:cNvSpPr>
            <a:spLocks noGrp="1"/>
          </p:cNvSpPr>
          <p:nvPr>
            <p:ph type="dt" sz="half" idx="10"/>
          </p:nvPr>
        </p:nvSpPr>
        <p:spPr/>
        <p:txBody>
          <a:bodyPr/>
          <a:lstStyle/>
          <a:p>
            <a:fld id="{0745F883-9CF4-4C7F-90E9-F572AD4370AC}" type="datetime1">
              <a:rPr lang="en-US" smtClean="0"/>
              <a:t>3/24/2022</a:t>
            </a:fld>
            <a:endParaRPr lang="en-US" dirty="0"/>
          </a:p>
        </p:txBody>
      </p:sp>
      <p:sp>
        <p:nvSpPr>
          <p:cNvPr id="5" name="Footer Placeholder 4">
            <a:extLst>
              <a:ext uri="{FF2B5EF4-FFF2-40B4-BE49-F238E27FC236}">
                <a16:creationId xmlns:a16="http://schemas.microsoft.com/office/drawing/2014/main" id="{4187961E-988E-4E66-9081-13927B60768E}"/>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6" name="Rectangle: Rounded Corners 5">
            <a:extLst>
              <a:ext uri="{FF2B5EF4-FFF2-40B4-BE49-F238E27FC236}">
                <a16:creationId xmlns:a16="http://schemas.microsoft.com/office/drawing/2014/main" id="{E067FA87-B2CC-4432-8D78-F47C869CE5E1}"/>
              </a:ext>
            </a:extLst>
          </p:cNvPr>
          <p:cNvSpPr/>
          <p:nvPr/>
        </p:nvSpPr>
        <p:spPr>
          <a:xfrm>
            <a:off x="313929" y="711862"/>
            <a:ext cx="2590800" cy="3581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ISLAMIC BANKING REGULATION</a:t>
            </a:r>
          </a:p>
        </p:txBody>
      </p:sp>
      <p:sp>
        <p:nvSpPr>
          <p:cNvPr id="3" name="Rectangle: Rounded Corners 2">
            <a:extLst>
              <a:ext uri="{FF2B5EF4-FFF2-40B4-BE49-F238E27FC236}">
                <a16:creationId xmlns:a16="http://schemas.microsoft.com/office/drawing/2014/main" id="{E0ED85D6-FD0F-463E-AFE0-78000C469FD1}"/>
              </a:ext>
            </a:extLst>
          </p:cNvPr>
          <p:cNvSpPr/>
          <p:nvPr/>
        </p:nvSpPr>
        <p:spPr>
          <a:xfrm>
            <a:off x="5143570" y="932483"/>
            <a:ext cx="1752600" cy="45474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Why Regulate</a:t>
            </a:r>
          </a:p>
        </p:txBody>
      </p:sp>
      <p:sp>
        <p:nvSpPr>
          <p:cNvPr id="7" name="Rectangle: Rounded Corners 6">
            <a:extLst>
              <a:ext uri="{FF2B5EF4-FFF2-40B4-BE49-F238E27FC236}">
                <a16:creationId xmlns:a16="http://schemas.microsoft.com/office/drawing/2014/main" id="{870A9CE7-8B28-424E-A95B-493F42FEA479}"/>
              </a:ext>
            </a:extLst>
          </p:cNvPr>
          <p:cNvSpPr/>
          <p:nvPr/>
        </p:nvSpPr>
        <p:spPr>
          <a:xfrm>
            <a:off x="5029200" y="2384052"/>
            <a:ext cx="1923222" cy="6324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What to Regulate</a:t>
            </a:r>
          </a:p>
        </p:txBody>
      </p:sp>
      <p:sp>
        <p:nvSpPr>
          <p:cNvPr id="8" name="Rectangle: Rounded Corners 7">
            <a:extLst>
              <a:ext uri="{FF2B5EF4-FFF2-40B4-BE49-F238E27FC236}">
                <a16:creationId xmlns:a16="http://schemas.microsoft.com/office/drawing/2014/main" id="{4C29582B-5AFA-4C07-B7C5-0C392BDCA6B4}"/>
              </a:ext>
            </a:extLst>
          </p:cNvPr>
          <p:cNvSpPr/>
          <p:nvPr/>
        </p:nvSpPr>
        <p:spPr>
          <a:xfrm>
            <a:off x="5029200" y="4013332"/>
            <a:ext cx="1923222" cy="63246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How to Regulate</a:t>
            </a:r>
          </a:p>
        </p:txBody>
      </p:sp>
      <p:cxnSp>
        <p:nvCxnSpPr>
          <p:cNvPr id="10" name="Straight Arrow Connector 9">
            <a:extLst>
              <a:ext uri="{FF2B5EF4-FFF2-40B4-BE49-F238E27FC236}">
                <a16:creationId xmlns:a16="http://schemas.microsoft.com/office/drawing/2014/main" id="{06FC2399-7BA9-449D-BD8D-B8746AF36EBB}"/>
              </a:ext>
            </a:extLst>
          </p:cNvPr>
          <p:cNvCxnSpPr>
            <a:cxnSpLocks/>
          </p:cNvCxnSpPr>
          <p:nvPr/>
        </p:nvCxnSpPr>
        <p:spPr>
          <a:xfrm flipV="1">
            <a:off x="2904729" y="932483"/>
            <a:ext cx="2267743" cy="123094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06A7E0DF-3F71-49E3-85AD-FBF93A033A30}"/>
              </a:ext>
            </a:extLst>
          </p:cNvPr>
          <p:cNvCxnSpPr>
            <a:cxnSpLocks/>
            <a:endCxn id="7" idx="1"/>
          </p:cNvCxnSpPr>
          <p:nvPr/>
        </p:nvCxnSpPr>
        <p:spPr>
          <a:xfrm>
            <a:off x="2913822" y="2700282"/>
            <a:ext cx="2115378" cy="0"/>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E70C355F-929E-4F7B-8BAF-940C698976D6}"/>
              </a:ext>
            </a:extLst>
          </p:cNvPr>
          <p:cNvCxnSpPr>
            <a:cxnSpLocks/>
            <a:endCxn id="8" idx="1"/>
          </p:cNvCxnSpPr>
          <p:nvPr/>
        </p:nvCxnSpPr>
        <p:spPr>
          <a:xfrm>
            <a:off x="2875757" y="3431989"/>
            <a:ext cx="2153443" cy="89757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3107659"/>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DD6A83-4560-403B-886C-1642D1B4E205}"/>
              </a:ext>
            </a:extLst>
          </p:cNvPr>
          <p:cNvSpPr>
            <a:spLocks noChangeArrowheads="1"/>
          </p:cNvSpPr>
          <p:nvPr/>
        </p:nvSpPr>
        <p:spPr bwMode="auto">
          <a:xfrm>
            <a:off x="107950" y="1125538"/>
            <a:ext cx="1584325" cy="4967287"/>
          </a:xfrm>
          <a:prstGeom prst="rect">
            <a:avLst/>
          </a:prstGeom>
          <a:solidFill>
            <a:schemeClr val="bg2">
              <a:alpha val="65097"/>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29699" name="Line 3">
            <a:extLst>
              <a:ext uri="{FF2B5EF4-FFF2-40B4-BE49-F238E27FC236}">
                <a16:creationId xmlns:a16="http://schemas.microsoft.com/office/drawing/2014/main" id="{16262EC8-A814-4D2D-BACF-06BD0D3227BC}"/>
              </a:ext>
            </a:extLst>
          </p:cNvPr>
          <p:cNvSpPr>
            <a:spLocks noChangeShapeType="1"/>
          </p:cNvSpPr>
          <p:nvPr/>
        </p:nvSpPr>
        <p:spPr bwMode="auto">
          <a:xfrm flipV="1">
            <a:off x="2484438" y="2708275"/>
            <a:ext cx="6480175" cy="14288"/>
          </a:xfrm>
          <a:prstGeom prst="line">
            <a:avLst/>
          </a:prstGeom>
          <a:noFill/>
          <a:ln w="1587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0" name="Line 4">
            <a:extLst>
              <a:ext uri="{FF2B5EF4-FFF2-40B4-BE49-F238E27FC236}">
                <a16:creationId xmlns:a16="http://schemas.microsoft.com/office/drawing/2014/main" id="{7E4C41EB-4185-4840-9DA8-74FCC92824D0}"/>
              </a:ext>
            </a:extLst>
          </p:cNvPr>
          <p:cNvSpPr>
            <a:spLocks noChangeShapeType="1"/>
          </p:cNvSpPr>
          <p:nvPr/>
        </p:nvSpPr>
        <p:spPr bwMode="auto">
          <a:xfrm flipV="1">
            <a:off x="2484438" y="4652963"/>
            <a:ext cx="6408737" cy="0"/>
          </a:xfrm>
          <a:prstGeom prst="line">
            <a:avLst/>
          </a:prstGeom>
          <a:noFill/>
          <a:ln w="1587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Freeform 5">
            <a:extLst>
              <a:ext uri="{FF2B5EF4-FFF2-40B4-BE49-F238E27FC236}">
                <a16:creationId xmlns:a16="http://schemas.microsoft.com/office/drawing/2014/main" id="{4710DAE8-5B20-47B0-836A-C3F305DA7AFF}"/>
              </a:ext>
            </a:extLst>
          </p:cNvPr>
          <p:cNvSpPr>
            <a:spLocks/>
          </p:cNvSpPr>
          <p:nvPr>
            <p:custDataLst>
              <p:tags r:id="rId1"/>
            </p:custDataLst>
          </p:nvPr>
        </p:nvSpPr>
        <p:spPr bwMode="auto">
          <a:xfrm>
            <a:off x="180975" y="3192464"/>
            <a:ext cx="1801813" cy="958850"/>
          </a:xfrm>
          <a:custGeom>
            <a:avLst/>
            <a:gdLst>
              <a:gd name="T0" fmla="*/ 0 w 1152"/>
              <a:gd name="T1" fmla="*/ 0 h 576"/>
              <a:gd name="T2" fmla="*/ 1639149 w 1152"/>
              <a:gd name="T3" fmla="*/ 0 h 576"/>
              <a:gd name="T4" fmla="*/ 1801813 w 1152"/>
              <a:gd name="T5" fmla="*/ 479425 h 576"/>
              <a:gd name="T6" fmla="*/ 1639149 w 1152"/>
              <a:gd name="T7" fmla="*/ 958850 h 576"/>
              <a:gd name="T8" fmla="*/ 0 w 1152"/>
              <a:gd name="T9" fmla="*/ 958850 h 576"/>
              <a:gd name="T10" fmla="*/ 0 w 1152"/>
              <a:gd name="T11" fmla="*/ 479425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1">
              <a:lumMod val="50000"/>
              <a:lumOff val="50000"/>
            </a:schemeClr>
          </a:solidFill>
          <a:ln w="9525" cap="flat" cmpd="sng">
            <a:solidFill>
              <a:schemeClr val="tx1"/>
            </a:solidFill>
            <a:prstDash val="solid"/>
            <a:round/>
            <a:headEnd type="none" w="med" len="med"/>
            <a:tailEnd type="none" w="med" len="med"/>
          </a:ln>
          <a:effectLst/>
        </p:spPr>
        <p:txBody>
          <a:bodyPr tIns="46800" anchor="ctr"/>
          <a:lstStyle/>
          <a:p>
            <a:endParaRPr lang="en-US"/>
          </a:p>
        </p:txBody>
      </p:sp>
      <p:sp>
        <p:nvSpPr>
          <p:cNvPr id="29702" name="Rectangle 6">
            <a:extLst>
              <a:ext uri="{FF2B5EF4-FFF2-40B4-BE49-F238E27FC236}">
                <a16:creationId xmlns:a16="http://schemas.microsoft.com/office/drawing/2014/main" id="{B25AE4A3-9898-4C13-8AAC-05C0D59F470D}"/>
              </a:ext>
            </a:extLst>
          </p:cNvPr>
          <p:cNvSpPr>
            <a:spLocks noChangeArrowheads="1"/>
          </p:cNvSpPr>
          <p:nvPr>
            <p:custDataLst>
              <p:tags r:id="rId2"/>
            </p:custDataLst>
          </p:nvPr>
        </p:nvSpPr>
        <p:spPr bwMode="auto">
          <a:xfrm>
            <a:off x="179388" y="3214688"/>
            <a:ext cx="1657350" cy="8731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tIns="4680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5000"/>
              </a:spcBef>
              <a:spcAft>
                <a:spcPct val="25000"/>
              </a:spcAft>
              <a:buFont typeface="Wingdings" panose="05000000000000000000" pitchFamily="2" charset="2"/>
              <a:buNone/>
            </a:pPr>
            <a:r>
              <a:rPr lang="en-US" altLang="ko-KR" sz="1200" b="1">
                <a:solidFill>
                  <a:schemeClr val="bg1"/>
                </a:solidFill>
                <a:ea typeface="-윤명조130" pitchFamily="18" charset="-127"/>
                <a:cs typeface="Arial" panose="020B0604020202020204" pitchFamily="34" charset="0"/>
              </a:rPr>
              <a:t>LEGAL</a:t>
            </a:r>
          </a:p>
        </p:txBody>
      </p:sp>
      <p:sp>
        <p:nvSpPr>
          <p:cNvPr id="29703" name="Freeform 7">
            <a:extLst>
              <a:ext uri="{FF2B5EF4-FFF2-40B4-BE49-F238E27FC236}">
                <a16:creationId xmlns:a16="http://schemas.microsoft.com/office/drawing/2014/main" id="{4A12C543-7C3A-44B3-AC55-49866DD8B0B0}"/>
              </a:ext>
            </a:extLst>
          </p:cNvPr>
          <p:cNvSpPr>
            <a:spLocks/>
          </p:cNvSpPr>
          <p:nvPr>
            <p:custDataLst>
              <p:tags r:id="rId3"/>
            </p:custDataLst>
          </p:nvPr>
        </p:nvSpPr>
        <p:spPr bwMode="auto">
          <a:xfrm>
            <a:off x="179387" y="1379538"/>
            <a:ext cx="1801812" cy="1012825"/>
          </a:xfrm>
          <a:custGeom>
            <a:avLst/>
            <a:gdLst>
              <a:gd name="T0" fmla="*/ 0 w 1152"/>
              <a:gd name="T1" fmla="*/ 0 h 576"/>
              <a:gd name="T2" fmla="*/ 1639148 w 1152"/>
              <a:gd name="T3" fmla="*/ 0 h 576"/>
              <a:gd name="T4" fmla="*/ 1801812 w 1152"/>
              <a:gd name="T5" fmla="*/ 506413 h 576"/>
              <a:gd name="T6" fmla="*/ 1639148 w 1152"/>
              <a:gd name="T7" fmla="*/ 1012825 h 576"/>
              <a:gd name="T8" fmla="*/ 0 w 1152"/>
              <a:gd name="T9" fmla="*/ 1012825 h 576"/>
              <a:gd name="T10" fmla="*/ 0 w 1152"/>
              <a:gd name="T11" fmla="*/ 506413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2">
              <a:lumMod val="60000"/>
              <a:lumOff val="40000"/>
            </a:schemeClr>
          </a:solidFill>
          <a:ln w="9525" cap="flat" cmpd="sng">
            <a:solidFill>
              <a:schemeClr val="tx1"/>
            </a:solidFill>
            <a:prstDash val="solid"/>
            <a:round/>
            <a:headEnd/>
            <a:tailEnd/>
          </a:ln>
          <a:effectLst/>
        </p:spPr>
        <p:txBody>
          <a:bodyPr tIns="46800" anchor="ctr"/>
          <a:lstStyle/>
          <a:p>
            <a:endParaRPr lang="en-US"/>
          </a:p>
        </p:txBody>
      </p:sp>
      <p:sp>
        <p:nvSpPr>
          <p:cNvPr id="29704" name="Rectangle 8">
            <a:extLst>
              <a:ext uri="{FF2B5EF4-FFF2-40B4-BE49-F238E27FC236}">
                <a16:creationId xmlns:a16="http://schemas.microsoft.com/office/drawing/2014/main" id="{312707D2-7C97-4F41-9D8D-BB717951675E}"/>
              </a:ext>
            </a:extLst>
          </p:cNvPr>
          <p:cNvSpPr>
            <a:spLocks noChangeArrowheads="1"/>
          </p:cNvSpPr>
          <p:nvPr>
            <p:custDataLst>
              <p:tags r:id="rId4"/>
            </p:custDataLst>
          </p:nvPr>
        </p:nvSpPr>
        <p:spPr bwMode="auto">
          <a:xfrm>
            <a:off x="242888" y="1476375"/>
            <a:ext cx="1419225" cy="8731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tIns="4680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5000"/>
              </a:spcBef>
              <a:spcAft>
                <a:spcPct val="25000"/>
              </a:spcAft>
              <a:buFont typeface="Wingdings" panose="05000000000000000000" pitchFamily="2" charset="2"/>
              <a:buNone/>
            </a:pPr>
            <a:r>
              <a:rPr lang="en-US" altLang="ko-KR" sz="1200" b="1">
                <a:solidFill>
                  <a:schemeClr val="bg1"/>
                </a:solidFill>
                <a:ea typeface="-윤명조130" pitchFamily="18" charset="-127"/>
                <a:cs typeface="Arial" panose="020B0604020202020204" pitchFamily="34" charset="0"/>
              </a:rPr>
              <a:t>SYSTEM</a:t>
            </a:r>
          </a:p>
        </p:txBody>
      </p:sp>
      <p:sp>
        <p:nvSpPr>
          <p:cNvPr id="29705" name="Freeform 9">
            <a:extLst>
              <a:ext uri="{FF2B5EF4-FFF2-40B4-BE49-F238E27FC236}">
                <a16:creationId xmlns:a16="http://schemas.microsoft.com/office/drawing/2014/main" id="{67ABD506-3ACA-4431-A6C3-BEA0BDE30211}"/>
              </a:ext>
            </a:extLst>
          </p:cNvPr>
          <p:cNvSpPr>
            <a:spLocks/>
          </p:cNvSpPr>
          <p:nvPr>
            <p:custDataLst>
              <p:tags r:id="rId5"/>
            </p:custDataLst>
          </p:nvPr>
        </p:nvSpPr>
        <p:spPr bwMode="auto">
          <a:xfrm>
            <a:off x="187325" y="4864100"/>
            <a:ext cx="1865313" cy="1012825"/>
          </a:xfrm>
          <a:custGeom>
            <a:avLst/>
            <a:gdLst>
              <a:gd name="T0" fmla="*/ 0 w 1152"/>
              <a:gd name="T1" fmla="*/ 0 h 576"/>
              <a:gd name="T2" fmla="*/ 1696917 w 1152"/>
              <a:gd name="T3" fmla="*/ 0 h 576"/>
              <a:gd name="T4" fmla="*/ 1865313 w 1152"/>
              <a:gd name="T5" fmla="*/ 506413 h 576"/>
              <a:gd name="T6" fmla="*/ 1696917 w 1152"/>
              <a:gd name="T7" fmla="*/ 1012825 h 576"/>
              <a:gd name="T8" fmla="*/ 0 w 1152"/>
              <a:gd name="T9" fmla="*/ 1012825 h 576"/>
              <a:gd name="T10" fmla="*/ 0 w 1152"/>
              <a:gd name="T11" fmla="*/ 506413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bg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tIns="46800" anchor="ctr"/>
          <a:lstStyle/>
          <a:p>
            <a:endParaRPr lang="en-US"/>
          </a:p>
        </p:txBody>
      </p:sp>
      <p:sp>
        <p:nvSpPr>
          <p:cNvPr id="29706" name="Rectangle 10">
            <a:extLst>
              <a:ext uri="{FF2B5EF4-FFF2-40B4-BE49-F238E27FC236}">
                <a16:creationId xmlns:a16="http://schemas.microsoft.com/office/drawing/2014/main" id="{DDA6A13C-55D0-47D7-8C3A-4194EA2374BC}"/>
              </a:ext>
            </a:extLst>
          </p:cNvPr>
          <p:cNvSpPr>
            <a:spLocks noChangeArrowheads="1"/>
          </p:cNvSpPr>
          <p:nvPr>
            <p:custDataLst>
              <p:tags r:id="rId6"/>
            </p:custDataLst>
          </p:nvPr>
        </p:nvSpPr>
        <p:spPr bwMode="auto">
          <a:xfrm>
            <a:off x="200025" y="4927600"/>
            <a:ext cx="1492250" cy="873125"/>
          </a:xfrm>
          <a:prstGeom prst="rect">
            <a:avLst/>
          </a:prstGeom>
          <a:solidFill>
            <a:schemeClr val="accent4">
              <a:lumMod val="75000"/>
            </a:schemeClr>
          </a:solidFill>
          <a:ln>
            <a:noFill/>
          </a:ln>
          <a:effectLst/>
        </p:spPr>
        <p:txBody>
          <a:bodyPr tIns="46800" r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5000"/>
              </a:spcBef>
              <a:spcAft>
                <a:spcPct val="25000"/>
              </a:spcAft>
              <a:buFont typeface="Wingdings" panose="05000000000000000000" pitchFamily="2" charset="2"/>
              <a:buNone/>
            </a:pPr>
            <a:r>
              <a:rPr lang="en-GB" altLang="ko-KR" sz="1200" b="1">
                <a:solidFill>
                  <a:schemeClr val="bg1"/>
                </a:solidFill>
                <a:ea typeface="-윤명조130" pitchFamily="18" charset="-127"/>
                <a:cs typeface="Arial" panose="020B0604020202020204" pitchFamily="34" charset="0"/>
              </a:rPr>
              <a:t>SHARIAH GOVERNANCE STRUCTURE</a:t>
            </a:r>
          </a:p>
        </p:txBody>
      </p:sp>
      <p:sp>
        <p:nvSpPr>
          <p:cNvPr id="29707" name="Rectangle 11">
            <a:extLst>
              <a:ext uri="{FF2B5EF4-FFF2-40B4-BE49-F238E27FC236}">
                <a16:creationId xmlns:a16="http://schemas.microsoft.com/office/drawing/2014/main" id="{E30D3600-D18A-45FC-9B6E-C45772C02564}"/>
              </a:ext>
            </a:extLst>
          </p:cNvPr>
          <p:cNvSpPr>
            <a:spLocks noChangeArrowheads="1"/>
          </p:cNvSpPr>
          <p:nvPr/>
        </p:nvSpPr>
        <p:spPr bwMode="auto">
          <a:xfrm>
            <a:off x="179388" y="115888"/>
            <a:ext cx="86407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solidFill>
                  <a:srgbClr val="339933"/>
                </a:solidFill>
                <a:ea typeface="ＭＳ Ｐゴシック" panose="020B0600070205080204" pitchFamily="34" charset="-128"/>
                <a:cs typeface="Arial" panose="020B0604020202020204" pitchFamily="34" charset="0"/>
              </a:rPr>
              <a:t>Differences </a:t>
            </a:r>
            <a:r>
              <a:rPr lang="en-GB" altLang="en-US" b="1">
                <a:solidFill>
                  <a:srgbClr val="000099"/>
                </a:solidFill>
                <a:ea typeface="ＭＳ Ｐゴシック" panose="020B0600070205080204" pitchFamily="34" charset="-128"/>
                <a:cs typeface="Arial" panose="020B0604020202020204" pitchFamily="34" charset="0"/>
              </a:rPr>
              <a:t>of Islamic finance model in various jurisdictions are meant to suit local requirement</a:t>
            </a:r>
            <a:endParaRPr lang="en-US" altLang="en-US" b="1">
              <a:solidFill>
                <a:srgbClr val="000099"/>
              </a:solidFill>
              <a:ea typeface="ＭＳ Ｐゴシック" panose="020B0600070205080204" pitchFamily="34" charset="-128"/>
              <a:cs typeface="Arial" panose="020B0604020202020204" pitchFamily="34" charset="0"/>
            </a:endParaRPr>
          </a:p>
        </p:txBody>
      </p:sp>
      <p:sp>
        <p:nvSpPr>
          <p:cNvPr id="29708" name="Line 12">
            <a:extLst>
              <a:ext uri="{FF2B5EF4-FFF2-40B4-BE49-F238E27FC236}">
                <a16:creationId xmlns:a16="http://schemas.microsoft.com/office/drawing/2014/main" id="{519F2045-50EF-46C9-B5E3-3A6F1175BF91}"/>
              </a:ext>
            </a:extLst>
          </p:cNvPr>
          <p:cNvSpPr>
            <a:spLocks noChangeShapeType="1"/>
          </p:cNvSpPr>
          <p:nvPr/>
        </p:nvSpPr>
        <p:spPr bwMode="auto">
          <a:xfrm flipV="1">
            <a:off x="2484438" y="1268413"/>
            <a:ext cx="6480175" cy="14287"/>
          </a:xfrm>
          <a:prstGeom prst="line">
            <a:avLst/>
          </a:prstGeom>
          <a:noFill/>
          <a:ln w="1587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9" name="Text Box 13">
            <a:extLst>
              <a:ext uri="{FF2B5EF4-FFF2-40B4-BE49-F238E27FC236}">
                <a16:creationId xmlns:a16="http://schemas.microsoft.com/office/drawing/2014/main" id="{C7AE9F4B-825E-4EA5-934C-A1F674E7FB31}"/>
              </a:ext>
            </a:extLst>
          </p:cNvPr>
          <p:cNvSpPr txBox="1">
            <a:spLocks noChangeArrowheads="1"/>
          </p:cNvSpPr>
          <p:nvPr/>
        </p:nvSpPr>
        <p:spPr bwMode="auto">
          <a:xfrm>
            <a:off x="2195513" y="906463"/>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chemeClr val="accent2"/>
                </a:solidFill>
              </a:rPr>
              <a:t>Bahrain</a:t>
            </a:r>
            <a:endParaRPr lang="en-GB" altLang="en-US" sz="1400" b="1">
              <a:solidFill>
                <a:schemeClr val="accent2"/>
              </a:solidFill>
            </a:endParaRPr>
          </a:p>
        </p:txBody>
      </p:sp>
      <p:sp>
        <p:nvSpPr>
          <p:cNvPr id="29710" name="Text Box 14">
            <a:extLst>
              <a:ext uri="{FF2B5EF4-FFF2-40B4-BE49-F238E27FC236}">
                <a16:creationId xmlns:a16="http://schemas.microsoft.com/office/drawing/2014/main" id="{F5CB0957-6F43-4174-B64F-FFEFFED10FFB}"/>
              </a:ext>
            </a:extLst>
          </p:cNvPr>
          <p:cNvSpPr txBox="1">
            <a:spLocks noChangeArrowheads="1"/>
          </p:cNvSpPr>
          <p:nvPr/>
        </p:nvSpPr>
        <p:spPr bwMode="auto">
          <a:xfrm>
            <a:off x="2124075" y="1341438"/>
            <a:ext cx="1223963" cy="46894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1000" dirty="0"/>
          </a:p>
          <a:p>
            <a:pPr algn="ctr" eaLnBrk="1" hangingPunct="1">
              <a:spcBef>
                <a:spcPct val="50000"/>
              </a:spcBef>
            </a:pPr>
            <a:r>
              <a:rPr lang="en-GB" altLang="en-US" sz="1000" dirty="0"/>
              <a:t>Single</a:t>
            </a:r>
          </a:p>
          <a:p>
            <a:pPr algn="ctr" eaLnBrk="1" hangingPunct="1">
              <a:spcBef>
                <a:spcPct val="50000"/>
              </a:spcBef>
            </a:pPr>
            <a:endParaRPr lang="en-GB" altLang="en-US" sz="1000" dirty="0"/>
          </a:p>
          <a:p>
            <a:pPr algn="ctr" eaLnBrk="1" hangingPunct="1">
              <a:spcBef>
                <a:spcPct val="50000"/>
              </a:spcBef>
            </a:pPr>
            <a:endParaRPr lang="en-GB" altLang="en-US" sz="1000" dirty="0"/>
          </a:p>
          <a:p>
            <a:pPr algn="ctr" eaLnBrk="1" hangingPunct="1">
              <a:spcBef>
                <a:spcPct val="50000"/>
              </a:spcBef>
            </a:pPr>
            <a:endParaRPr lang="en-GB" altLang="en-US" sz="1000" dirty="0"/>
          </a:p>
          <a:p>
            <a:pPr algn="ctr" eaLnBrk="1" hangingPunct="1">
              <a:spcBef>
                <a:spcPct val="50000"/>
              </a:spcBef>
            </a:pPr>
            <a:endParaRPr lang="en-GB" altLang="en-US" sz="1000" dirty="0"/>
          </a:p>
          <a:p>
            <a:pPr eaLnBrk="1" hangingPunct="1">
              <a:spcBef>
                <a:spcPct val="50000"/>
              </a:spcBef>
              <a:buFontTx/>
              <a:buChar char="•"/>
            </a:pPr>
            <a:r>
              <a:rPr lang="en-GB" altLang="en-US" sz="1000" dirty="0"/>
              <a:t>Single legislation covers both Islamic &amp; conventional banking</a:t>
            </a:r>
          </a:p>
          <a:p>
            <a:pPr eaLnBrk="1" hangingPunct="1">
              <a:spcBef>
                <a:spcPct val="50000"/>
              </a:spcBef>
              <a:buFontTx/>
              <a:buChar char="•"/>
            </a:pPr>
            <a:r>
              <a:rPr lang="en-GB" altLang="en-US" sz="1000" dirty="0"/>
              <a:t>Comprehensive regulatory framework for Islamic banks</a:t>
            </a:r>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r>
              <a:rPr lang="en-GB" altLang="en-US" sz="1000" dirty="0"/>
              <a:t>Shariah supervisory committee of individual Islamic banks </a:t>
            </a:r>
          </a:p>
          <a:p>
            <a:pPr eaLnBrk="1" hangingPunct="1">
              <a:spcBef>
                <a:spcPct val="50000"/>
              </a:spcBef>
              <a:buFontTx/>
              <a:buChar char="•"/>
            </a:pPr>
            <a:endParaRPr lang="en-US" altLang="en-US" sz="1000" dirty="0"/>
          </a:p>
          <a:p>
            <a:pPr eaLnBrk="1" hangingPunct="1">
              <a:lnSpc>
                <a:spcPct val="10000"/>
              </a:lnSpc>
              <a:spcBef>
                <a:spcPct val="50000"/>
              </a:spcBef>
              <a:buFontTx/>
              <a:buChar char="•"/>
            </a:pPr>
            <a:endParaRPr lang="en-GB" altLang="en-US" sz="1000" dirty="0"/>
          </a:p>
        </p:txBody>
      </p:sp>
      <p:sp>
        <p:nvSpPr>
          <p:cNvPr id="29711" name="Text Box 15">
            <a:extLst>
              <a:ext uri="{FF2B5EF4-FFF2-40B4-BE49-F238E27FC236}">
                <a16:creationId xmlns:a16="http://schemas.microsoft.com/office/drawing/2014/main" id="{35C75F4C-E98E-4B47-818D-7A040AA41FEE}"/>
              </a:ext>
            </a:extLst>
          </p:cNvPr>
          <p:cNvSpPr txBox="1">
            <a:spLocks noChangeArrowheads="1"/>
          </p:cNvSpPr>
          <p:nvPr/>
        </p:nvSpPr>
        <p:spPr bwMode="auto">
          <a:xfrm>
            <a:off x="3563938" y="9080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chemeClr val="accent2"/>
                </a:solidFill>
              </a:rPr>
              <a:t>Pakistan</a:t>
            </a:r>
            <a:endParaRPr lang="en-GB" altLang="en-US" sz="1400" b="1" dirty="0">
              <a:solidFill>
                <a:schemeClr val="accent2"/>
              </a:solidFill>
            </a:endParaRPr>
          </a:p>
        </p:txBody>
      </p:sp>
      <p:sp>
        <p:nvSpPr>
          <p:cNvPr id="29712" name="Text Box 16">
            <a:extLst>
              <a:ext uri="{FF2B5EF4-FFF2-40B4-BE49-F238E27FC236}">
                <a16:creationId xmlns:a16="http://schemas.microsoft.com/office/drawing/2014/main" id="{B7595EA8-B613-4169-9A90-F612279A44D5}"/>
              </a:ext>
            </a:extLst>
          </p:cNvPr>
          <p:cNvSpPr txBox="1">
            <a:spLocks noChangeArrowheads="1"/>
          </p:cNvSpPr>
          <p:nvPr/>
        </p:nvSpPr>
        <p:spPr bwMode="auto">
          <a:xfrm>
            <a:off x="3419475" y="1512888"/>
            <a:ext cx="1439863" cy="436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800" dirty="0"/>
          </a:p>
          <a:p>
            <a:pPr algn="ctr" eaLnBrk="1" hangingPunct="1">
              <a:spcBef>
                <a:spcPct val="50000"/>
              </a:spcBef>
            </a:pPr>
            <a:r>
              <a:rPr lang="en-GB" altLang="en-US" sz="1000" dirty="0"/>
              <a:t>Single</a:t>
            </a:r>
          </a:p>
          <a:p>
            <a:pPr algn="ctr" eaLnBrk="1" hangingPunct="1">
              <a:spcBef>
                <a:spcPct val="50000"/>
              </a:spcBef>
            </a:pPr>
            <a:endParaRPr lang="en-GB" altLang="en-US" sz="1000" dirty="0"/>
          </a:p>
          <a:p>
            <a:pPr algn="ctr" eaLnBrk="1" hangingPunct="1">
              <a:spcBef>
                <a:spcPct val="50000"/>
              </a:spcBef>
            </a:pPr>
            <a:endParaRPr lang="en-GB" altLang="en-US" sz="1000" dirty="0"/>
          </a:p>
          <a:p>
            <a:pPr algn="ctr" eaLnBrk="1" hangingPunct="1">
              <a:spcBef>
                <a:spcPct val="50000"/>
              </a:spcBef>
            </a:pPr>
            <a:endParaRPr lang="en-GB" altLang="en-US" sz="1000" dirty="0"/>
          </a:p>
          <a:p>
            <a:pPr algn="ctr" eaLnBrk="1" hangingPunct="1">
              <a:spcBef>
                <a:spcPct val="50000"/>
              </a:spcBef>
            </a:pPr>
            <a:endParaRPr lang="en-GB" altLang="en-US" sz="800" dirty="0"/>
          </a:p>
          <a:p>
            <a:pPr eaLnBrk="1" hangingPunct="1">
              <a:spcBef>
                <a:spcPct val="50000"/>
              </a:spcBef>
              <a:buFontTx/>
              <a:buChar char="•"/>
            </a:pPr>
            <a:r>
              <a:rPr lang="en-GB" altLang="en-US" sz="1000" dirty="0"/>
              <a:t>Single legislation with specific provision to address Islamic banking operation</a:t>
            </a:r>
          </a:p>
          <a:p>
            <a:pPr marL="0" indent="0" eaLnBrk="1" hangingPunct="1">
              <a:spcBef>
                <a:spcPct val="50000"/>
              </a:spcBef>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pPr>
            <a:endParaRPr lang="en-GB" altLang="en-US" sz="1000" dirty="0"/>
          </a:p>
          <a:p>
            <a:pPr eaLnBrk="1" hangingPunct="1">
              <a:spcBef>
                <a:spcPct val="50000"/>
              </a:spcBef>
              <a:buFontTx/>
              <a:buChar char="•"/>
            </a:pPr>
            <a:r>
              <a:rPr lang="en-GB" altLang="en-US" sz="1000" dirty="0"/>
              <a:t>Shariah advisor of individual Islamic banks</a:t>
            </a:r>
          </a:p>
          <a:p>
            <a:pPr eaLnBrk="1" hangingPunct="1">
              <a:spcBef>
                <a:spcPct val="50000"/>
              </a:spcBef>
              <a:buFontTx/>
              <a:buChar char="•"/>
            </a:pPr>
            <a:r>
              <a:rPr lang="en-GB" altLang="en-US" sz="1000" dirty="0"/>
              <a:t>Shariah Board of State Bank of Pakistan</a:t>
            </a:r>
          </a:p>
        </p:txBody>
      </p:sp>
      <p:sp>
        <p:nvSpPr>
          <p:cNvPr id="29713" name="Text Box 17">
            <a:extLst>
              <a:ext uri="{FF2B5EF4-FFF2-40B4-BE49-F238E27FC236}">
                <a16:creationId xmlns:a16="http://schemas.microsoft.com/office/drawing/2014/main" id="{39D06B60-115F-4121-9187-92B5E7232CE9}"/>
              </a:ext>
            </a:extLst>
          </p:cNvPr>
          <p:cNvSpPr txBox="1">
            <a:spLocks noChangeArrowheads="1"/>
          </p:cNvSpPr>
          <p:nvPr/>
        </p:nvSpPr>
        <p:spPr bwMode="auto">
          <a:xfrm>
            <a:off x="4572000" y="908050"/>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chemeClr val="accent2"/>
                </a:solidFill>
              </a:rPr>
              <a:t>Sudan</a:t>
            </a:r>
            <a:endParaRPr lang="en-GB" altLang="en-US" sz="1400" b="1" dirty="0">
              <a:solidFill>
                <a:schemeClr val="accent2"/>
              </a:solidFill>
            </a:endParaRPr>
          </a:p>
        </p:txBody>
      </p:sp>
      <p:sp>
        <p:nvSpPr>
          <p:cNvPr id="29714" name="Text Box 18">
            <a:extLst>
              <a:ext uri="{FF2B5EF4-FFF2-40B4-BE49-F238E27FC236}">
                <a16:creationId xmlns:a16="http://schemas.microsoft.com/office/drawing/2014/main" id="{EFE54A12-342C-463E-AA9F-DE0444C2FCE4}"/>
              </a:ext>
            </a:extLst>
          </p:cNvPr>
          <p:cNvSpPr txBox="1">
            <a:spLocks noChangeArrowheads="1"/>
          </p:cNvSpPr>
          <p:nvPr/>
        </p:nvSpPr>
        <p:spPr bwMode="auto">
          <a:xfrm>
            <a:off x="4846638" y="1341438"/>
            <a:ext cx="1439863" cy="470535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1000" dirty="0"/>
          </a:p>
          <a:p>
            <a:pPr algn="ctr" eaLnBrk="1" hangingPunct="1">
              <a:spcBef>
                <a:spcPct val="50000"/>
              </a:spcBef>
            </a:pPr>
            <a:r>
              <a:rPr lang="en-GB" altLang="en-US" sz="1000" dirty="0"/>
              <a:t>Single</a:t>
            </a:r>
          </a:p>
          <a:p>
            <a:pPr eaLnBrk="1" hangingPunct="1">
              <a:spcBef>
                <a:spcPct val="50000"/>
              </a:spcBef>
              <a:buFontTx/>
              <a:buChar char="•"/>
            </a:pPr>
            <a:r>
              <a:rPr lang="en-GB" altLang="en-US" sz="1000" dirty="0"/>
              <a:t>National aspiration to have full-fledged Islamic</a:t>
            </a:r>
          </a:p>
          <a:p>
            <a:pPr eaLnBrk="1" hangingPunct="1">
              <a:spcBef>
                <a:spcPct val="50000"/>
              </a:spcBef>
            </a:pPr>
            <a:endParaRPr lang="en-GB" altLang="en-US" sz="1000" dirty="0"/>
          </a:p>
          <a:p>
            <a:pPr eaLnBrk="1" hangingPunct="1">
              <a:spcBef>
                <a:spcPct val="50000"/>
              </a:spcBef>
            </a:pPr>
            <a:endParaRPr lang="en-GB" altLang="en-US" sz="1000" dirty="0"/>
          </a:p>
          <a:p>
            <a:pPr eaLnBrk="1" hangingPunct="1">
              <a:spcBef>
                <a:spcPct val="50000"/>
              </a:spcBef>
            </a:pPr>
            <a:endParaRPr lang="en-GB" altLang="en-US" sz="800" dirty="0"/>
          </a:p>
          <a:p>
            <a:pPr eaLnBrk="1" hangingPunct="1">
              <a:spcBef>
                <a:spcPct val="50000"/>
              </a:spcBef>
              <a:buFontTx/>
              <a:buChar char="•"/>
            </a:pPr>
            <a:r>
              <a:rPr lang="en-GB" altLang="en-US" sz="1000" dirty="0"/>
              <a:t>Banking Business Regulation Act</a:t>
            </a:r>
          </a:p>
          <a:p>
            <a:pPr marL="0" indent="0" eaLnBrk="1" hangingPunct="1">
              <a:spcBef>
                <a:spcPct val="50000"/>
              </a:spcBef>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r>
              <a:rPr lang="en-GB" altLang="en-US" sz="1000" dirty="0"/>
              <a:t>Shariah advisor of individual Islamic banks</a:t>
            </a:r>
          </a:p>
          <a:p>
            <a:pPr eaLnBrk="1" hangingPunct="1">
              <a:spcBef>
                <a:spcPct val="50000"/>
              </a:spcBef>
              <a:buFontTx/>
              <a:buChar char="•"/>
            </a:pPr>
            <a:r>
              <a:rPr lang="en-GB" altLang="en-US" sz="1000" dirty="0"/>
              <a:t>Shariah Supervisory Board (Bank of Sudan)</a:t>
            </a:r>
          </a:p>
          <a:p>
            <a:pPr eaLnBrk="1" hangingPunct="1">
              <a:spcBef>
                <a:spcPct val="50000"/>
              </a:spcBef>
            </a:pPr>
            <a:r>
              <a:rPr lang="en-GB" altLang="en-US" sz="1000" dirty="0"/>
              <a:t> </a:t>
            </a:r>
          </a:p>
        </p:txBody>
      </p:sp>
      <p:sp>
        <p:nvSpPr>
          <p:cNvPr id="29715" name="Text Box 19">
            <a:extLst>
              <a:ext uri="{FF2B5EF4-FFF2-40B4-BE49-F238E27FC236}">
                <a16:creationId xmlns:a16="http://schemas.microsoft.com/office/drawing/2014/main" id="{40BAFBE5-6EBE-4417-9AAE-CA61F769FD2C}"/>
              </a:ext>
            </a:extLst>
          </p:cNvPr>
          <p:cNvSpPr txBox="1">
            <a:spLocks noChangeArrowheads="1"/>
          </p:cNvSpPr>
          <p:nvPr/>
        </p:nvSpPr>
        <p:spPr bwMode="auto">
          <a:xfrm>
            <a:off x="6156325" y="906463"/>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chemeClr val="accent2"/>
                </a:solidFill>
              </a:rPr>
              <a:t>UAE</a:t>
            </a:r>
            <a:endParaRPr lang="en-GB" altLang="en-US" sz="1400" b="1" dirty="0">
              <a:solidFill>
                <a:schemeClr val="accent2"/>
              </a:solidFill>
            </a:endParaRPr>
          </a:p>
        </p:txBody>
      </p:sp>
      <p:sp>
        <p:nvSpPr>
          <p:cNvPr id="29716" name="Text Box 20">
            <a:extLst>
              <a:ext uri="{FF2B5EF4-FFF2-40B4-BE49-F238E27FC236}">
                <a16:creationId xmlns:a16="http://schemas.microsoft.com/office/drawing/2014/main" id="{79E7E277-2B40-46F0-934D-94E34F3D3903}"/>
              </a:ext>
            </a:extLst>
          </p:cNvPr>
          <p:cNvSpPr txBox="1">
            <a:spLocks noChangeArrowheads="1"/>
          </p:cNvSpPr>
          <p:nvPr/>
        </p:nvSpPr>
        <p:spPr bwMode="auto">
          <a:xfrm>
            <a:off x="6084888" y="1509713"/>
            <a:ext cx="1439862"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1000" dirty="0"/>
          </a:p>
          <a:p>
            <a:pPr algn="ctr" eaLnBrk="1" hangingPunct="1">
              <a:spcBef>
                <a:spcPct val="50000"/>
              </a:spcBef>
            </a:pPr>
            <a:r>
              <a:rPr lang="en-GB" altLang="en-US" sz="1000" dirty="0"/>
              <a:t>Single</a:t>
            </a:r>
          </a:p>
          <a:p>
            <a:pPr algn="ctr" eaLnBrk="1" hangingPunct="1">
              <a:spcBef>
                <a:spcPct val="50000"/>
              </a:spcBef>
            </a:pPr>
            <a:endParaRPr lang="en-GB" altLang="en-US" sz="1000" dirty="0"/>
          </a:p>
          <a:p>
            <a:pPr algn="ctr" eaLnBrk="1" hangingPunct="1">
              <a:spcBef>
                <a:spcPct val="50000"/>
              </a:spcBef>
            </a:pPr>
            <a:endParaRPr lang="en-GB" altLang="en-US" sz="1000" dirty="0"/>
          </a:p>
          <a:p>
            <a:pPr algn="ctr" eaLnBrk="1" hangingPunct="1">
              <a:spcBef>
                <a:spcPct val="50000"/>
              </a:spcBef>
            </a:pPr>
            <a:endParaRPr lang="en-GB" altLang="en-US" sz="1000" dirty="0"/>
          </a:p>
          <a:p>
            <a:pPr algn="ctr" eaLnBrk="1" hangingPunct="1">
              <a:spcBef>
                <a:spcPct val="50000"/>
              </a:spcBef>
            </a:pPr>
            <a:endParaRPr lang="en-GB" altLang="en-US" sz="1000" dirty="0"/>
          </a:p>
          <a:p>
            <a:pPr eaLnBrk="1" hangingPunct="1">
              <a:spcBef>
                <a:spcPct val="50000"/>
              </a:spcBef>
              <a:buFontTx/>
              <a:buChar char="•"/>
            </a:pPr>
            <a:r>
              <a:rPr lang="en-GB" altLang="en-US" sz="1000" dirty="0"/>
              <a:t>Single legislation covers both Islamic &amp; conventional banking (Federal Law)</a:t>
            </a:r>
          </a:p>
          <a:p>
            <a:pPr eaLnBrk="1" hangingPunct="1">
              <a:spcBef>
                <a:spcPct val="50000"/>
              </a:spcBef>
              <a:buFontTx/>
              <a:buChar char="•"/>
            </a:pPr>
            <a:r>
              <a:rPr lang="en-GB" altLang="en-US" sz="1000" dirty="0"/>
              <a:t>Takaful –specific law is introduced (2010)</a:t>
            </a:r>
          </a:p>
          <a:p>
            <a:pPr eaLnBrk="1" hangingPunct="1">
              <a:spcBef>
                <a:spcPct val="50000"/>
              </a:spcBef>
              <a:buFontTx/>
              <a:buChar char="•"/>
            </a:pPr>
            <a:endParaRPr lang="en-GB" altLang="en-US" sz="1000" dirty="0"/>
          </a:p>
          <a:p>
            <a:pPr eaLnBrk="1" hangingPunct="1">
              <a:spcBef>
                <a:spcPct val="50000"/>
              </a:spcBef>
              <a:buFontTx/>
              <a:buChar char="•"/>
            </a:pPr>
            <a:endParaRPr lang="en-GB" altLang="en-US" sz="1000" dirty="0"/>
          </a:p>
          <a:p>
            <a:pPr eaLnBrk="1" hangingPunct="1">
              <a:spcBef>
                <a:spcPct val="50000"/>
              </a:spcBef>
              <a:buFontTx/>
              <a:buChar char="•"/>
            </a:pPr>
            <a:endParaRPr lang="en-GB" altLang="en-US" sz="800" dirty="0"/>
          </a:p>
          <a:p>
            <a:pPr eaLnBrk="1" hangingPunct="1">
              <a:spcBef>
                <a:spcPct val="50000"/>
              </a:spcBef>
              <a:buFontTx/>
              <a:buChar char="•"/>
            </a:pPr>
            <a:r>
              <a:rPr lang="en-GB" altLang="en-US" sz="1000" dirty="0"/>
              <a:t>Shariah committee of individual Islamic banks</a:t>
            </a:r>
          </a:p>
          <a:p>
            <a:pPr eaLnBrk="1" hangingPunct="1">
              <a:spcBef>
                <a:spcPct val="50000"/>
              </a:spcBef>
              <a:buFontTx/>
              <a:buChar char="•"/>
            </a:pPr>
            <a:r>
              <a:rPr lang="en-GB" altLang="en-US" sz="1000" dirty="0"/>
              <a:t>Shariah supervisory  (Ministry of Islamic Affairs)</a:t>
            </a:r>
          </a:p>
        </p:txBody>
      </p:sp>
      <p:sp>
        <p:nvSpPr>
          <p:cNvPr id="29717" name="Text Box 21">
            <a:extLst>
              <a:ext uri="{FF2B5EF4-FFF2-40B4-BE49-F238E27FC236}">
                <a16:creationId xmlns:a16="http://schemas.microsoft.com/office/drawing/2014/main" id="{BDA8F325-DE3B-4C52-A71B-C568B72DE030}"/>
              </a:ext>
            </a:extLst>
          </p:cNvPr>
          <p:cNvSpPr txBox="1">
            <a:spLocks noChangeArrowheads="1"/>
          </p:cNvSpPr>
          <p:nvPr/>
        </p:nvSpPr>
        <p:spPr bwMode="auto">
          <a:xfrm>
            <a:off x="7669213" y="90805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chemeClr val="accent2"/>
                </a:solidFill>
              </a:rPr>
              <a:t>Malaysia</a:t>
            </a:r>
            <a:endParaRPr lang="en-GB" altLang="en-US" sz="1400" b="1" dirty="0">
              <a:solidFill>
                <a:schemeClr val="accent2"/>
              </a:solidFill>
            </a:endParaRPr>
          </a:p>
        </p:txBody>
      </p:sp>
      <p:sp>
        <p:nvSpPr>
          <p:cNvPr id="29718" name="Text Box 22">
            <a:extLst>
              <a:ext uri="{FF2B5EF4-FFF2-40B4-BE49-F238E27FC236}">
                <a16:creationId xmlns:a16="http://schemas.microsoft.com/office/drawing/2014/main" id="{74FCF6F7-215E-4452-8593-363F87FA8015}"/>
              </a:ext>
            </a:extLst>
          </p:cNvPr>
          <p:cNvSpPr txBox="1">
            <a:spLocks noChangeArrowheads="1"/>
          </p:cNvSpPr>
          <p:nvPr/>
        </p:nvSpPr>
        <p:spPr bwMode="auto">
          <a:xfrm>
            <a:off x="7524750" y="1341438"/>
            <a:ext cx="1439863" cy="4711700"/>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eaLnBrk="0" hangingPunct="0">
              <a:defRPr>
                <a:solidFill>
                  <a:schemeClr val="tx1"/>
                </a:solidFill>
                <a:latin typeface="Arial" panose="020B0604020202020204" pitchFamily="34" charset="0"/>
              </a:defRPr>
            </a:lvl1pPr>
            <a:lvl2pPr marL="363538" indent="-968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000" dirty="0"/>
              <a:t>Dual</a:t>
            </a:r>
          </a:p>
          <a:p>
            <a:pPr eaLnBrk="1" hangingPunct="1">
              <a:spcBef>
                <a:spcPct val="50000"/>
              </a:spcBef>
              <a:buFontTx/>
              <a:buChar char="•"/>
            </a:pPr>
            <a:r>
              <a:rPr lang="en-GB" altLang="en-US" sz="1000" dirty="0"/>
              <a:t>Existence of dual financial system is hard-corded in Central Banking Act 2009</a:t>
            </a:r>
          </a:p>
          <a:p>
            <a:pPr eaLnBrk="1" hangingPunct="1">
              <a:spcBef>
                <a:spcPct val="50000"/>
              </a:spcBef>
            </a:pPr>
            <a:endParaRPr lang="en-GB" altLang="en-US" sz="1000" dirty="0"/>
          </a:p>
          <a:p>
            <a:pPr eaLnBrk="1" hangingPunct="1">
              <a:spcBef>
                <a:spcPct val="50000"/>
              </a:spcBef>
              <a:buFontTx/>
              <a:buChar char="•"/>
            </a:pPr>
            <a:endParaRPr lang="en-GB" altLang="en-US" sz="1000" dirty="0"/>
          </a:p>
          <a:p>
            <a:pPr eaLnBrk="1" hangingPunct="1">
              <a:spcBef>
                <a:spcPct val="25000"/>
              </a:spcBef>
              <a:buFontTx/>
              <a:buChar char="•"/>
            </a:pPr>
            <a:r>
              <a:rPr lang="en-GB" altLang="en-US" sz="1000" dirty="0"/>
              <a:t>Dedicated Law/ Act to address Islamic finance</a:t>
            </a:r>
          </a:p>
          <a:p>
            <a:pPr lvl="1" eaLnBrk="1" hangingPunct="1">
              <a:spcBef>
                <a:spcPct val="25000"/>
              </a:spcBef>
              <a:buFontTx/>
              <a:buChar char="•"/>
            </a:pPr>
            <a:r>
              <a:rPr lang="en-GB" altLang="en-US" sz="1000" dirty="0"/>
              <a:t>Islamic Banking Act 1983</a:t>
            </a:r>
          </a:p>
          <a:p>
            <a:pPr lvl="1" eaLnBrk="1" hangingPunct="1">
              <a:spcBef>
                <a:spcPct val="25000"/>
              </a:spcBef>
              <a:buFontTx/>
              <a:buChar char="•"/>
            </a:pPr>
            <a:r>
              <a:rPr lang="en-GB" altLang="en-US" sz="1000" dirty="0"/>
              <a:t>Takaful Act 1984</a:t>
            </a:r>
          </a:p>
          <a:p>
            <a:pPr lvl="1" eaLnBrk="1" hangingPunct="1">
              <a:spcBef>
                <a:spcPct val="25000"/>
              </a:spcBef>
              <a:buFontTx/>
              <a:buChar char="•"/>
            </a:pPr>
            <a:r>
              <a:rPr lang="en-GB" altLang="en-US" sz="1000" dirty="0"/>
              <a:t>Government Funding Act 1983</a:t>
            </a:r>
          </a:p>
          <a:p>
            <a:pPr eaLnBrk="1" hangingPunct="1">
              <a:spcBef>
                <a:spcPct val="25000"/>
              </a:spcBef>
              <a:buFontTx/>
              <a:buChar char="•"/>
            </a:pPr>
            <a:endParaRPr lang="en-GB" altLang="en-US" sz="1000" dirty="0"/>
          </a:p>
          <a:p>
            <a:pPr eaLnBrk="1" hangingPunct="1">
              <a:spcBef>
                <a:spcPct val="25000"/>
              </a:spcBef>
              <a:buFontTx/>
              <a:buChar char="•"/>
            </a:pPr>
            <a:r>
              <a:rPr lang="en-GB" altLang="en-US" sz="1000" dirty="0"/>
              <a:t>Shariah advisor of individual Islamic banks</a:t>
            </a:r>
          </a:p>
          <a:p>
            <a:pPr eaLnBrk="1" hangingPunct="1">
              <a:spcBef>
                <a:spcPct val="25000"/>
              </a:spcBef>
              <a:buFontTx/>
              <a:buChar char="•"/>
            </a:pPr>
            <a:r>
              <a:rPr lang="en-GB" altLang="en-US" sz="1000" dirty="0"/>
              <a:t>Shariah Advisory Council (SAC) of Bank Negara Malaysia</a:t>
            </a:r>
          </a:p>
        </p:txBody>
      </p:sp>
      <p:sp>
        <p:nvSpPr>
          <p:cNvPr id="2" name="Date Placeholder 1">
            <a:extLst>
              <a:ext uri="{FF2B5EF4-FFF2-40B4-BE49-F238E27FC236}">
                <a16:creationId xmlns:a16="http://schemas.microsoft.com/office/drawing/2014/main" id="{6D298994-D358-4C6B-935E-6603BC31604E}"/>
              </a:ext>
            </a:extLst>
          </p:cNvPr>
          <p:cNvSpPr>
            <a:spLocks noGrp="1"/>
          </p:cNvSpPr>
          <p:nvPr>
            <p:ph type="dt" sz="half" idx="10"/>
          </p:nvPr>
        </p:nvSpPr>
        <p:spPr/>
        <p:txBody>
          <a:bodyPr/>
          <a:lstStyle/>
          <a:p>
            <a:pPr>
              <a:defRPr/>
            </a:pPr>
            <a:fld id="{687DBA08-53BD-486C-B6AC-6212C46123B1}" type="datetime1">
              <a:rPr lang="en-US" smtClean="0"/>
              <a:t>3/24/2022</a:t>
            </a:fld>
            <a:endParaRPr lang="en-GB"/>
          </a:p>
        </p:txBody>
      </p:sp>
      <p:sp>
        <p:nvSpPr>
          <p:cNvPr id="3" name="Footer Placeholder 2">
            <a:extLst>
              <a:ext uri="{FF2B5EF4-FFF2-40B4-BE49-F238E27FC236}">
                <a16:creationId xmlns:a16="http://schemas.microsoft.com/office/drawing/2014/main" id="{C69DF980-4E3E-474A-A9A8-FEC8DE58EF4D}"/>
              </a:ext>
            </a:extLst>
          </p:cNvPr>
          <p:cNvSpPr>
            <a:spLocks noGrp="1"/>
          </p:cNvSpPr>
          <p:nvPr>
            <p:ph type="ftr" sz="quarter" idx="11"/>
          </p:nvPr>
        </p:nvSpPr>
        <p:spPr/>
        <p:txBody>
          <a:bodyPr/>
          <a:lstStyle/>
          <a:p>
            <a:pPr>
              <a:defRPr/>
            </a:pPr>
            <a:r>
              <a:rPr lang="en-US"/>
              <a:t>8th AFRICA SUMMIT ORGANIZED BY ALHUDA ICBE, BANJUL THE GAMBIA </a:t>
            </a:r>
            <a:endParaRPr lang="en-GB"/>
          </a:p>
        </p:txBody>
      </p:sp>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2FC762E7-2667-4EC4-8020-D6981E0CE3D7}"/>
                  </a:ext>
                </a:extLst>
              </p14:cNvPr>
              <p14:cNvContentPartPr/>
              <p14:nvPr/>
            </p14:nvContentPartPr>
            <p14:xfrm>
              <a:off x="11002774" y="3488290"/>
              <a:ext cx="360" cy="360"/>
            </p14:xfrm>
          </p:contentPart>
        </mc:Choice>
        <mc:Fallback xmlns="">
          <p:pic>
            <p:nvPicPr>
              <p:cNvPr id="4" name="Ink 3">
                <a:extLst>
                  <a:ext uri="{FF2B5EF4-FFF2-40B4-BE49-F238E27FC236}">
                    <a16:creationId xmlns:a16="http://schemas.microsoft.com/office/drawing/2014/main" id="{2FC762E7-2667-4EC4-8020-D6981E0CE3D7}"/>
                  </a:ext>
                </a:extLst>
              </p:cNvPr>
              <p:cNvPicPr/>
              <p:nvPr/>
            </p:nvPicPr>
            <p:blipFill>
              <a:blip r:embed="rId10"/>
              <a:stretch>
                <a:fillRect/>
              </a:stretch>
            </p:blipFill>
            <p:spPr>
              <a:xfrm>
                <a:off x="10993774" y="3479290"/>
                <a:ext cx="18000" cy="18000"/>
              </a:xfrm>
              <a:prstGeom prst="rect">
                <a:avLst/>
              </a:prstGeom>
            </p:spPr>
          </p:pic>
        </mc:Fallback>
      </mc:AlternateContent>
    </p:spTree>
    <p:extLst>
      <p:ext uri="{BB962C8B-B14F-4D97-AF65-F5344CB8AC3E}">
        <p14:creationId xmlns:p14="http://schemas.microsoft.com/office/powerpoint/2010/main" val="41538551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a:extLst>
              <a:ext uri="{FF2B5EF4-FFF2-40B4-BE49-F238E27FC236}">
                <a16:creationId xmlns:a16="http://schemas.microsoft.com/office/drawing/2014/main" id="{4CD3ED4B-ECE1-424A-869F-4B37A122A69B}"/>
              </a:ext>
            </a:extLst>
          </p:cNvPr>
          <p:cNvSpPr>
            <a:spLocks noChangeArrowheads="1"/>
          </p:cNvSpPr>
          <p:nvPr/>
        </p:nvSpPr>
        <p:spPr bwMode="auto">
          <a:xfrm>
            <a:off x="612775" y="1268413"/>
            <a:ext cx="4895850" cy="108108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400" b="1">
              <a:solidFill>
                <a:srgbClr val="FFFFFF"/>
              </a:solidFill>
              <a:ea typeface="ＭＳ Ｐゴシック" panose="020B0600070205080204" pitchFamily="34" charset="-128"/>
            </a:endParaRPr>
          </a:p>
        </p:txBody>
      </p:sp>
      <p:sp>
        <p:nvSpPr>
          <p:cNvPr id="32771" name="Rectangle 12">
            <a:extLst>
              <a:ext uri="{FF2B5EF4-FFF2-40B4-BE49-F238E27FC236}">
                <a16:creationId xmlns:a16="http://schemas.microsoft.com/office/drawing/2014/main" id="{B90F47CE-5F6B-4D73-83EC-33FB80EF16DE}"/>
              </a:ext>
            </a:extLst>
          </p:cNvPr>
          <p:cNvSpPr>
            <a:spLocks noChangeArrowheads="1"/>
          </p:cNvSpPr>
          <p:nvPr/>
        </p:nvSpPr>
        <p:spPr bwMode="auto">
          <a:xfrm>
            <a:off x="938213" y="1276350"/>
            <a:ext cx="30607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b="1">
                <a:solidFill>
                  <a:srgbClr val="0000CC"/>
                </a:solidFill>
                <a:ea typeface="ＭＳ Ｐゴシック" panose="020B0600070205080204" pitchFamily="34" charset="-128"/>
              </a:rPr>
              <a:t>Understand the Fundamental</a:t>
            </a:r>
            <a:endParaRPr lang="en-GB" altLang="en-US" sz="1400" b="1">
              <a:solidFill>
                <a:srgbClr val="0000CC"/>
              </a:solidFill>
              <a:ea typeface="ＭＳ Ｐゴシック" panose="020B0600070205080204" pitchFamily="34" charset="-128"/>
            </a:endParaRPr>
          </a:p>
        </p:txBody>
      </p:sp>
      <p:sp>
        <p:nvSpPr>
          <p:cNvPr id="32772" name="AutoShape 13">
            <a:extLst>
              <a:ext uri="{FF2B5EF4-FFF2-40B4-BE49-F238E27FC236}">
                <a16:creationId xmlns:a16="http://schemas.microsoft.com/office/drawing/2014/main" id="{4672D68C-5235-4915-9704-E4D0BA977BE6}"/>
              </a:ext>
            </a:extLst>
          </p:cNvPr>
          <p:cNvSpPr>
            <a:spLocks noChangeArrowheads="1"/>
          </p:cNvSpPr>
          <p:nvPr/>
        </p:nvSpPr>
        <p:spPr bwMode="auto">
          <a:xfrm>
            <a:off x="685800" y="1314450"/>
            <a:ext cx="215900" cy="215900"/>
          </a:xfrm>
          <a:prstGeom prst="roundRect">
            <a:avLst>
              <a:gd name="adj" fmla="val 16667"/>
            </a:avLst>
          </a:prstGeom>
          <a:solidFill>
            <a:srgbClr val="BBE0E3">
              <a:alpha val="89018"/>
            </a:srgbClr>
          </a:solidFill>
          <a:ln w="6350" algn="ctr">
            <a:solidFill>
              <a:srgbClr val="0000FF"/>
            </a:solidFill>
            <a:round/>
            <a:headEnd/>
            <a:tailEnd/>
          </a:ln>
          <a:effectLst>
            <a:outerShdw dist="35921" dir="2700000" algn="ctr" rotWithShape="0">
              <a:schemeClr val="bg2">
                <a:alpha val="50000"/>
              </a:schemeClr>
            </a:outerShdw>
          </a:effectLst>
        </p:spPr>
        <p:txBody>
          <a:bodyPr wrap="none" t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000000"/>
                </a:solidFill>
                <a:ea typeface="ＭＳ Ｐゴシック" panose="020B0600070205080204" pitchFamily="34" charset="-128"/>
              </a:rPr>
              <a:t>1</a:t>
            </a:r>
          </a:p>
        </p:txBody>
      </p:sp>
      <p:sp>
        <p:nvSpPr>
          <p:cNvPr id="32773" name="Text Box 14">
            <a:extLst>
              <a:ext uri="{FF2B5EF4-FFF2-40B4-BE49-F238E27FC236}">
                <a16:creationId xmlns:a16="http://schemas.microsoft.com/office/drawing/2014/main" id="{1E1807F8-8806-400B-958B-F0CEDA669CC9}"/>
              </a:ext>
            </a:extLst>
          </p:cNvPr>
          <p:cNvSpPr txBox="1">
            <a:spLocks noChangeArrowheads="1"/>
          </p:cNvSpPr>
          <p:nvPr/>
        </p:nvSpPr>
        <p:spPr bwMode="auto">
          <a:xfrm>
            <a:off x="685800" y="1606550"/>
            <a:ext cx="4894263"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Shariah as the backbone of Islamic finance</a:t>
            </a:r>
          </a:p>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Specific approach must  be taken to ensure adherence to Shariah principles</a:t>
            </a:r>
            <a:endParaRPr lang="en-US" altLang="en-US" sz="1200">
              <a:solidFill>
                <a:srgbClr val="000066"/>
              </a:solidFill>
              <a:ea typeface="ＭＳ Ｐゴシック" panose="020B0600070205080204" pitchFamily="34" charset="-128"/>
            </a:endParaRPr>
          </a:p>
        </p:txBody>
      </p:sp>
      <p:sp>
        <p:nvSpPr>
          <p:cNvPr id="32774" name="Rectangle 15">
            <a:extLst>
              <a:ext uri="{FF2B5EF4-FFF2-40B4-BE49-F238E27FC236}">
                <a16:creationId xmlns:a16="http://schemas.microsoft.com/office/drawing/2014/main" id="{FF43BBAB-E7D6-4E0C-993B-B721727B6554}"/>
              </a:ext>
            </a:extLst>
          </p:cNvPr>
          <p:cNvSpPr>
            <a:spLocks noChangeArrowheads="1"/>
          </p:cNvSpPr>
          <p:nvPr/>
        </p:nvSpPr>
        <p:spPr bwMode="auto">
          <a:xfrm>
            <a:off x="609600" y="3430588"/>
            <a:ext cx="4899025" cy="12938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400" b="1">
              <a:solidFill>
                <a:srgbClr val="FFFFFF"/>
              </a:solidFill>
              <a:ea typeface="ＭＳ Ｐゴシック" panose="020B0600070205080204" pitchFamily="34" charset="-128"/>
            </a:endParaRPr>
          </a:p>
        </p:txBody>
      </p:sp>
      <p:sp>
        <p:nvSpPr>
          <p:cNvPr id="32775" name="Rectangle 16">
            <a:extLst>
              <a:ext uri="{FF2B5EF4-FFF2-40B4-BE49-F238E27FC236}">
                <a16:creationId xmlns:a16="http://schemas.microsoft.com/office/drawing/2014/main" id="{8DA69FF2-3F59-454F-AF2E-7C0241D7EA32}"/>
              </a:ext>
            </a:extLst>
          </p:cNvPr>
          <p:cNvSpPr>
            <a:spLocks noChangeArrowheads="1"/>
          </p:cNvSpPr>
          <p:nvPr/>
        </p:nvSpPr>
        <p:spPr bwMode="auto">
          <a:xfrm>
            <a:off x="935038" y="3438525"/>
            <a:ext cx="30607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b="1">
                <a:solidFill>
                  <a:srgbClr val="0000CC"/>
                </a:solidFill>
                <a:ea typeface="ＭＳ Ｐゴシック" panose="020B0600070205080204" pitchFamily="34" charset="-128"/>
              </a:rPr>
              <a:t>Recognise the Environment</a:t>
            </a:r>
            <a:endParaRPr lang="en-GB" altLang="en-US" sz="1400" b="1">
              <a:solidFill>
                <a:srgbClr val="0000CC"/>
              </a:solidFill>
              <a:ea typeface="ＭＳ Ｐゴシック" panose="020B0600070205080204" pitchFamily="34" charset="-128"/>
            </a:endParaRPr>
          </a:p>
        </p:txBody>
      </p:sp>
      <p:sp>
        <p:nvSpPr>
          <p:cNvPr id="32776" name="AutoShape 17">
            <a:extLst>
              <a:ext uri="{FF2B5EF4-FFF2-40B4-BE49-F238E27FC236}">
                <a16:creationId xmlns:a16="http://schemas.microsoft.com/office/drawing/2014/main" id="{821C0CF3-C9F5-4DF7-B1F7-5878F2A5A975}"/>
              </a:ext>
            </a:extLst>
          </p:cNvPr>
          <p:cNvSpPr>
            <a:spLocks noChangeArrowheads="1"/>
          </p:cNvSpPr>
          <p:nvPr/>
        </p:nvSpPr>
        <p:spPr bwMode="auto">
          <a:xfrm>
            <a:off x="682625" y="3476625"/>
            <a:ext cx="215900" cy="215900"/>
          </a:xfrm>
          <a:prstGeom prst="roundRect">
            <a:avLst>
              <a:gd name="adj" fmla="val 16667"/>
            </a:avLst>
          </a:prstGeom>
          <a:solidFill>
            <a:srgbClr val="BBE0E3">
              <a:alpha val="89018"/>
            </a:srgbClr>
          </a:solidFill>
          <a:ln w="6350" algn="ctr">
            <a:solidFill>
              <a:srgbClr val="0000FF"/>
            </a:solidFill>
            <a:round/>
            <a:headEnd/>
            <a:tailEnd/>
          </a:ln>
          <a:effectLst>
            <a:outerShdw dist="35921" dir="2700000" algn="ctr" rotWithShape="0">
              <a:schemeClr val="bg2">
                <a:alpha val="50000"/>
              </a:schemeClr>
            </a:outerShdw>
          </a:effectLst>
        </p:spPr>
        <p:txBody>
          <a:bodyPr wrap="none" t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000000"/>
                </a:solidFill>
                <a:ea typeface="ＭＳ Ｐゴシック" panose="020B0600070205080204" pitchFamily="34" charset="-128"/>
              </a:rPr>
              <a:t>3</a:t>
            </a:r>
          </a:p>
        </p:txBody>
      </p:sp>
      <p:sp>
        <p:nvSpPr>
          <p:cNvPr id="32777" name="Text Box 18">
            <a:extLst>
              <a:ext uri="{FF2B5EF4-FFF2-40B4-BE49-F238E27FC236}">
                <a16:creationId xmlns:a16="http://schemas.microsoft.com/office/drawing/2014/main" id="{B433B559-8B22-43FB-9EFF-952941438744}"/>
              </a:ext>
            </a:extLst>
          </p:cNvPr>
          <p:cNvSpPr txBox="1">
            <a:spLocks noChangeArrowheads="1"/>
          </p:cNvSpPr>
          <p:nvPr/>
        </p:nvSpPr>
        <p:spPr bwMode="auto">
          <a:xfrm>
            <a:off x="682625" y="3789363"/>
            <a:ext cx="49688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Understand local industry</a:t>
            </a:r>
          </a:p>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Customise regulatory &amp; supervisory approach to nature of Islamic financial transactions</a:t>
            </a:r>
          </a:p>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Full commitment on effort to resolve emerging system-wide issues</a:t>
            </a:r>
          </a:p>
        </p:txBody>
      </p:sp>
      <p:sp>
        <p:nvSpPr>
          <p:cNvPr id="32778" name="Rectangle 19">
            <a:extLst>
              <a:ext uri="{FF2B5EF4-FFF2-40B4-BE49-F238E27FC236}">
                <a16:creationId xmlns:a16="http://schemas.microsoft.com/office/drawing/2014/main" id="{5C40F9EA-6381-4C2A-8570-6D19ABFCA79E}"/>
              </a:ext>
            </a:extLst>
          </p:cNvPr>
          <p:cNvSpPr>
            <a:spLocks noChangeArrowheads="1"/>
          </p:cNvSpPr>
          <p:nvPr/>
        </p:nvSpPr>
        <p:spPr bwMode="auto">
          <a:xfrm>
            <a:off x="611188" y="2420938"/>
            <a:ext cx="4897437" cy="936625"/>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400" b="1">
              <a:solidFill>
                <a:srgbClr val="FFFFFF"/>
              </a:solidFill>
              <a:ea typeface="ＭＳ Ｐゴシック" panose="020B0600070205080204" pitchFamily="34" charset="-128"/>
            </a:endParaRPr>
          </a:p>
        </p:txBody>
      </p:sp>
      <p:sp>
        <p:nvSpPr>
          <p:cNvPr id="32779" name="Rectangle 20">
            <a:extLst>
              <a:ext uri="{FF2B5EF4-FFF2-40B4-BE49-F238E27FC236}">
                <a16:creationId xmlns:a16="http://schemas.microsoft.com/office/drawing/2014/main" id="{763A1670-82D5-4C6E-ADD1-77AD6DAB6934}"/>
              </a:ext>
            </a:extLst>
          </p:cNvPr>
          <p:cNvSpPr>
            <a:spLocks noChangeArrowheads="1"/>
          </p:cNvSpPr>
          <p:nvPr/>
        </p:nvSpPr>
        <p:spPr bwMode="auto">
          <a:xfrm>
            <a:off x="936625" y="2428875"/>
            <a:ext cx="30607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b="1">
                <a:solidFill>
                  <a:srgbClr val="0000CC"/>
                </a:solidFill>
                <a:ea typeface="ＭＳ Ｐゴシック" panose="020B0600070205080204" pitchFamily="34" charset="-128"/>
              </a:rPr>
              <a:t>Appreciate the Uniqueness</a:t>
            </a:r>
          </a:p>
        </p:txBody>
      </p:sp>
      <p:sp>
        <p:nvSpPr>
          <p:cNvPr id="32780" name="AutoShape 21">
            <a:extLst>
              <a:ext uri="{FF2B5EF4-FFF2-40B4-BE49-F238E27FC236}">
                <a16:creationId xmlns:a16="http://schemas.microsoft.com/office/drawing/2014/main" id="{BDA002AD-85D8-4FFC-A886-0C11CD29C932}"/>
              </a:ext>
            </a:extLst>
          </p:cNvPr>
          <p:cNvSpPr>
            <a:spLocks noChangeArrowheads="1"/>
          </p:cNvSpPr>
          <p:nvPr/>
        </p:nvSpPr>
        <p:spPr bwMode="auto">
          <a:xfrm>
            <a:off x="684213" y="2466975"/>
            <a:ext cx="215900" cy="215900"/>
          </a:xfrm>
          <a:prstGeom prst="roundRect">
            <a:avLst>
              <a:gd name="adj" fmla="val 16667"/>
            </a:avLst>
          </a:prstGeom>
          <a:solidFill>
            <a:srgbClr val="BBE0E3">
              <a:alpha val="89018"/>
            </a:srgbClr>
          </a:solidFill>
          <a:ln w="6350" algn="ctr">
            <a:solidFill>
              <a:srgbClr val="0000FF"/>
            </a:solidFill>
            <a:round/>
            <a:headEnd/>
            <a:tailEnd/>
          </a:ln>
          <a:effectLst>
            <a:outerShdw dist="35921" dir="2700000" algn="ctr" rotWithShape="0">
              <a:schemeClr val="bg2">
                <a:alpha val="50000"/>
              </a:schemeClr>
            </a:outerShdw>
          </a:effectLst>
        </p:spPr>
        <p:txBody>
          <a:bodyPr wrap="none" t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000000"/>
                </a:solidFill>
                <a:ea typeface="ＭＳ Ｐゴシック" panose="020B0600070205080204" pitchFamily="34" charset="-128"/>
              </a:rPr>
              <a:t>2</a:t>
            </a:r>
          </a:p>
        </p:txBody>
      </p:sp>
      <p:sp>
        <p:nvSpPr>
          <p:cNvPr id="32781" name="Text Box 22">
            <a:extLst>
              <a:ext uri="{FF2B5EF4-FFF2-40B4-BE49-F238E27FC236}">
                <a16:creationId xmlns:a16="http://schemas.microsoft.com/office/drawing/2014/main" id="{D0E224B9-8F66-4148-936F-0399FDEF7052}"/>
              </a:ext>
            </a:extLst>
          </p:cNvPr>
          <p:cNvSpPr txBox="1">
            <a:spLocks noChangeArrowheads="1"/>
          </p:cNvSpPr>
          <p:nvPr/>
        </p:nvSpPr>
        <p:spPr bwMode="auto">
          <a:xfrm>
            <a:off x="684213" y="2759075"/>
            <a:ext cx="604678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Recognise unique structure of Islamic finance</a:t>
            </a:r>
          </a:p>
          <a:p>
            <a:pPr eaLnBrk="1" hangingPunct="1">
              <a:spcBef>
                <a:spcPct val="15000"/>
              </a:spcBef>
              <a:spcAft>
                <a:spcPct val="15000"/>
              </a:spcAft>
              <a:buClr>
                <a:srgbClr val="000099"/>
              </a:buClr>
              <a:buFont typeface="Wingdings" panose="05000000000000000000" pitchFamily="2" charset="2"/>
              <a:buChar char="§"/>
            </a:pPr>
            <a:r>
              <a:rPr lang="en-GB" altLang="en-US" sz="1200">
                <a:solidFill>
                  <a:srgbClr val="000066"/>
                </a:solidFill>
                <a:ea typeface="ＭＳ Ｐゴシック" panose="020B0600070205080204" pitchFamily="34" charset="-128"/>
              </a:rPr>
              <a:t>Acknowledge distinctive risks associate with Islamic finance</a:t>
            </a:r>
          </a:p>
        </p:txBody>
      </p:sp>
      <p:sp>
        <p:nvSpPr>
          <p:cNvPr id="32782" name="Rectangle 23">
            <a:extLst>
              <a:ext uri="{FF2B5EF4-FFF2-40B4-BE49-F238E27FC236}">
                <a16:creationId xmlns:a16="http://schemas.microsoft.com/office/drawing/2014/main" id="{6DC6CC29-74E0-43B8-81A2-EE120D191BF9}"/>
              </a:ext>
            </a:extLst>
          </p:cNvPr>
          <p:cNvSpPr>
            <a:spLocks noChangeArrowheads="1"/>
          </p:cNvSpPr>
          <p:nvPr/>
        </p:nvSpPr>
        <p:spPr bwMode="auto">
          <a:xfrm>
            <a:off x="611188" y="4819650"/>
            <a:ext cx="4897437" cy="1273175"/>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400" b="1">
              <a:solidFill>
                <a:srgbClr val="FFFFFF"/>
              </a:solidFill>
              <a:ea typeface="ＭＳ Ｐゴシック" panose="020B0600070205080204" pitchFamily="34" charset="-128"/>
            </a:endParaRPr>
          </a:p>
        </p:txBody>
      </p:sp>
      <p:sp>
        <p:nvSpPr>
          <p:cNvPr id="32783" name="Rectangle 24">
            <a:extLst>
              <a:ext uri="{FF2B5EF4-FFF2-40B4-BE49-F238E27FC236}">
                <a16:creationId xmlns:a16="http://schemas.microsoft.com/office/drawing/2014/main" id="{F0D63B9A-4626-449C-9721-F7AFE5794888}"/>
              </a:ext>
            </a:extLst>
          </p:cNvPr>
          <p:cNvSpPr>
            <a:spLocks noChangeArrowheads="1"/>
          </p:cNvSpPr>
          <p:nvPr/>
        </p:nvSpPr>
        <p:spPr bwMode="auto">
          <a:xfrm>
            <a:off x="935038" y="4827588"/>
            <a:ext cx="30607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b="1">
                <a:solidFill>
                  <a:srgbClr val="0000CC"/>
                </a:solidFill>
                <a:ea typeface="ＭＳ Ｐゴシック" panose="020B0600070205080204" pitchFamily="34" charset="-128"/>
              </a:rPr>
              <a:t>Acknowledge the Challenge</a:t>
            </a:r>
          </a:p>
        </p:txBody>
      </p:sp>
      <p:sp>
        <p:nvSpPr>
          <p:cNvPr id="32784" name="AutoShape 25">
            <a:extLst>
              <a:ext uri="{FF2B5EF4-FFF2-40B4-BE49-F238E27FC236}">
                <a16:creationId xmlns:a16="http://schemas.microsoft.com/office/drawing/2014/main" id="{5626D26B-A305-483A-95A4-518E4B9792C2}"/>
              </a:ext>
            </a:extLst>
          </p:cNvPr>
          <p:cNvSpPr>
            <a:spLocks noChangeArrowheads="1"/>
          </p:cNvSpPr>
          <p:nvPr/>
        </p:nvSpPr>
        <p:spPr bwMode="auto">
          <a:xfrm>
            <a:off x="682625" y="4865688"/>
            <a:ext cx="215900" cy="215900"/>
          </a:xfrm>
          <a:prstGeom prst="roundRect">
            <a:avLst>
              <a:gd name="adj" fmla="val 16667"/>
            </a:avLst>
          </a:prstGeom>
          <a:solidFill>
            <a:srgbClr val="BBE0E3">
              <a:alpha val="89018"/>
            </a:srgbClr>
          </a:solidFill>
          <a:ln w="6350" algn="ctr">
            <a:solidFill>
              <a:srgbClr val="0000FF"/>
            </a:solidFill>
            <a:round/>
            <a:headEnd/>
            <a:tailEnd/>
          </a:ln>
          <a:effectLst>
            <a:outerShdw dist="35921" dir="2700000" algn="ctr" rotWithShape="0">
              <a:schemeClr val="bg2">
                <a:alpha val="50000"/>
              </a:schemeClr>
            </a:outerShdw>
          </a:effectLst>
        </p:spPr>
        <p:txBody>
          <a:bodyPr wrap="none" t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000000"/>
                </a:solidFill>
                <a:ea typeface="ＭＳ Ｐゴシック" panose="020B0600070205080204" pitchFamily="34" charset="-128"/>
              </a:rPr>
              <a:t>4</a:t>
            </a:r>
          </a:p>
        </p:txBody>
      </p:sp>
      <p:sp>
        <p:nvSpPr>
          <p:cNvPr id="32785" name="Text Box 26">
            <a:extLst>
              <a:ext uri="{FF2B5EF4-FFF2-40B4-BE49-F238E27FC236}">
                <a16:creationId xmlns:a16="http://schemas.microsoft.com/office/drawing/2014/main" id="{78DDC4B0-A763-43BD-9E5F-6E8C795145F9}"/>
              </a:ext>
            </a:extLst>
          </p:cNvPr>
          <p:cNvSpPr txBox="1">
            <a:spLocks noChangeArrowheads="1"/>
          </p:cNvSpPr>
          <p:nvPr/>
        </p:nvSpPr>
        <p:spPr bwMode="auto">
          <a:xfrm>
            <a:off x="682625" y="5205413"/>
            <a:ext cx="482600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indent="-952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spcAft>
                <a:spcPct val="15000"/>
              </a:spcAft>
              <a:buClr>
                <a:srgbClr val="000099"/>
              </a:buClr>
              <a:buFont typeface="Wingdings" panose="05000000000000000000" pitchFamily="2" charset="2"/>
              <a:buChar char="§"/>
            </a:pPr>
            <a:r>
              <a:rPr lang="en-GB" altLang="en-US" sz="1200" dirty="0">
                <a:solidFill>
                  <a:srgbClr val="000066"/>
                </a:solidFill>
                <a:ea typeface="ＭＳ Ｐゴシック" panose="020B0600070205080204" pitchFamily="34" charset="-128"/>
              </a:rPr>
              <a:t>Identify pre-requisites for sustainable system e.g. human capital, infrastructure, capacity &amp; capability</a:t>
            </a:r>
          </a:p>
          <a:p>
            <a:pPr eaLnBrk="1" hangingPunct="1">
              <a:spcBef>
                <a:spcPct val="15000"/>
              </a:spcBef>
              <a:spcAft>
                <a:spcPct val="15000"/>
              </a:spcAft>
              <a:buClr>
                <a:srgbClr val="000099"/>
              </a:buClr>
              <a:buFont typeface="Wingdings" panose="05000000000000000000" pitchFamily="2" charset="2"/>
              <a:buChar char="§"/>
            </a:pPr>
            <a:r>
              <a:rPr lang="en-GB" altLang="en-US" sz="1200" dirty="0">
                <a:solidFill>
                  <a:srgbClr val="000066"/>
                </a:solidFill>
                <a:ea typeface="ＭＳ Ｐゴシック" panose="020B0600070205080204" pitchFamily="34" charset="-128"/>
              </a:rPr>
              <a:t>Balancing the need for prudential regulation &amp; strategic aspiration</a:t>
            </a:r>
          </a:p>
        </p:txBody>
      </p:sp>
      <p:sp>
        <p:nvSpPr>
          <p:cNvPr id="32786" name="Rectangle 28">
            <a:extLst>
              <a:ext uri="{FF2B5EF4-FFF2-40B4-BE49-F238E27FC236}">
                <a16:creationId xmlns:a16="http://schemas.microsoft.com/office/drawing/2014/main" id="{9AC567F9-A0F9-4BBD-BFCE-AC055A5DF961}"/>
              </a:ext>
            </a:extLst>
          </p:cNvPr>
          <p:cNvSpPr>
            <a:spLocks noChangeArrowheads="1"/>
          </p:cNvSpPr>
          <p:nvPr/>
        </p:nvSpPr>
        <p:spPr bwMode="auto">
          <a:xfrm>
            <a:off x="333375" y="155575"/>
            <a:ext cx="855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solidFill>
                  <a:srgbClr val="339933"/>
                </a:solidFill>
                <a:ea typeface="ＭＳ Ｐゴシック" panose="020B0600070205080204" pitchFamily="34" charset="-128"/>
                <a:cs typeface="Arial" panose="020B0604020202020204" pitchFamily="34" charset="0"/>
              </a:rPr>
              <a:t>No “one-size-fits-all” approach</a:t>
            </a:r>
            <a:r>
              <a:rPr lang="en-GB" altLang="en-US">
                <a:solidFill>
                  <a:srgbClr val="000099"/>
                </a:solidFill>
                <a:ea typeface="ＭＳ Ｐゴシック" panose="020B0600070205080204" pitchFamily="34" charset="-128"/>
                <a:cs typeface="Arial" panose="020B0604020202020204" pitchFamily="34" charset="0"/>
              </a:rPr>
              <a:t>, but key elements should be considered in developing legal &amp; regulatory framework for Islamic finance… </a:t>
            </a:r>
            <a:endParaRPr lang="en-US" altLang="en-US">
              <a:solidFill>
                <a:srgbClr val="000099"/>
              </a:solidFill>
              <a:ea typeface="ＭＳ Ｐゴシック" panose="020B0600070205080204" pitchFamily="34" charset="-128"/>
              <a:cs typeface="Arial" panose="020B0604020202020204" pitchFamily="34" charset="0"/>
            </a:endParaRPr>
          </a:p>
        </p:txBody>
      </p:sp>
      <p:sp>
        <p:nvSpPr>
          <p:cNvPr id="441373" name="AutoShape 29">
            <a:extLst>
              <a:ext uri="{FF2B5EF4-FFF2-40B4-BE49-F238E27FC236}">
                <a16:creationId xmlns:a16="http://schemas.microsoft.com/office/drawing/2014/main" id="{E73B6530-01AC-4628-AC2D-E98C3E795F4D}"/>
              </a:ext>
            </a:extLst>
          </p:cNvPr>
          <p:cNvSpPr>
            <a:spLocks noChangeArrowheads="1"/>
          </p:cNvSpPr>
          <p:nvPr/>
        </p:nvSpPr>
        <p:spPr bwMode="auto">
          <a:xfrm>
            <a:off x="5651500" y="1700213"/>
            <a:ext cx="792163" cy="3744912"/>
          </a:xfrm>
          <a:prstGeom prst="rightArrow">
            <a:avLst>
              <a:gd name="adj1" fmla="val 75407"/>
              <a:gd name="adj2" fmla="val 48495"/>
            </a:avLst>
          </a:prstGeom>
          <a:gradFill rotWithShape="1">
            <a:gsLst>
              <a:gs pos="0">
                <a:schemeClr val="bg2"/>
              </a:gs>
              <a:gs pos="100000">
                <a:schemeClr val="bg2">
                  <a:gamma/>
                  <a:tint val="96863"/>
                  <a:invGamma/>
                </a:schemeClr>
              </a:gs>
            </a:gsLst>
            <a:lin ang="5400000" scaled="1"/>
          </a:gradFill>
          <a:ln>
            <a:noFill/>
          </a:ln>
          <a:effectLst>
            <a:prstShdw prst="shdw13" dist="53882" dir="13500000">
              <a:srgbClr val="808080">
                <a:alpha val="50000"/>
              </a:srgbClr>
            </a:prstShdw>
          </a:effectLst>
          <a:extLst>
            <a:ext uri="{91240B29-F687-4F45-9708-019B960494DF}">
              <a14:hiddenLine xmlns:a14="http://schemas.microsoft.com/office/drawing/2010/main" w="28575" algn="ctr">
                <a:solidFill>
                  <a:srgbClr val="008080"/>
                </a:solidFill>
                <a:miter lim="800000"/>
                <a:headEnd/>
                <a:tailEnd/>
              </a14:hiddenLine>
            </a:ext>
          </a:extLst>
        </p:spPr>
        <p:txBody>
          <a:bodyPr wrap="none" anchor="ctr"/>
          <a:lstStyle/>
          <a:p>
            <a:pPr>
              <a:defRPr/>
            </a:pPr>
            <a:endParaRPr lang="tr-TR">
              <a:latin typeface="Arial" charset="0"/>
            </a:endParaRPr>
          </a:p>
        </p:txBody>
      </p:sp>
      <p:sp>
        <p:nvSpPr>
          <p:cNvPr id="32788" name="Text Box 30">
            <a:extLst>
              <a:ext uri="{FF2B5EF4-FFF2-40B4-BE49-F238E27FC236}">
                <a16:creationId xmlns:a16="http://schemas.microsoft.com/office/drawing/2014/main" id="{949D232C-EF06-4EAC-B440-6F10D4FA0C59}"/>
              </a:ext>
            </a:extLst>
          </p:cNvPr>
          <p:cNvSpPr txBox="1">
            <a:spLocks noChangeArrowheads="1"/>
          </p:cNvSpPr>
          <p:nvPr/>
        </p:nvSpPr>
        <p:spPr bwMode="auto">
          <a:xfrm>
            <a:off x="6659563" y="2708275"/>
            <a:ext cx="2233612" cy="504049"/>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60000"/>
              </a:lnSpc>
              <a:spcBef>
                <a:spcPct val="50000"/>
              </a:spcBef>
            </a:pPr>
            <a:r>
              <a:rPr lang="en-US" altLang="en-US" dirty="0"/>
              <a:t>Legal framework</a:t>
            </a:r>
          </a:p>
          <a:p>
            <a:pPr eaLnBrk="1" hangingPunct="1">
              <a:lnSpc>
                <a:spcPct val="60000"/>
              </a:lnSpc>
              <a:spcBef>
                <a:spcPct val="50000"/>
              </a:spcBef>
            </a:pPr>
            <a:endParaRPr lang="en-GB" altLang="en-US" sz="1400" i="1" dirty="0">
              <a:solidFill>
                <a:srgbClr val="333399"/>
              </a:solidFill>
            </a:endParaRPr>
          </a:p>
        </p:txBody>
      </p:sp>
      <p:sp>
        <p:nvSpPr>
          <p:cNvPr id="32789" name="Text Box 31">
            <a:extLst>
              <a:ext uri="{FF2B5EF4-FFF2-40B4-BE49-F238E27FC236}">
                <a16:creationId xmlns:a16="http://schemas.microsoft.com/office/drawing/2014/main" id="{D9A752A8-4D25-4E42-8A62-26CBF4F3D008}"/>
              </a:ext>
            </a:extLst>
          </p:cNvPr>
          <p:cNvSpPr txBox="1">
            <a:spLocks noChangeArrowheads="1"/>
          </p:cNvSpPr>
          <p:nvPr/>
        </p:nvSpPr>
        <p:spPr bwMode="auto">
          <a:xfrm>
            <a:off x="6588125" y="3789363"/>
            <a:ext cx="2555875" cy="504049"/>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60000"/>
              </a:lnSpc>
              <a:spcBef>
                <a:spcPct val="50000"/>
              </a:spcBef>
            </a:pPr>
            <a:r>
              <a:rPr lang="en-US" altLang="en-US" dirty="0"/>
              <a:t>Regulatory framework</a:t>
            </a:r>
          </a:p>
          <a:p>
            <a:pPr eaLnBrk="1" hangingPunct="1">
              <a:lnSpc>
                <a:spcPct val="60000"/>
              </a:lnSpc>
              <a:spcBef>
                <a:spcPct val="50000"/>
              </a:spcBef>
            </a:pPr>
            <a:endParaRPr lang="en-GB" altLang="en-US" sz="1400" i="1" dirty="0">
              <a:solidFill>
                <a:srgbClr val="333399"/>
              </a:solidFill>
            </a:endParaRPr>
          </a:p>
        </p:txBody>
      </p:sp>
      <p:sp>
        <p:nvSpPr>
          <p:cNvPr id="2" name="Date Placeholder 1">
            <a:extLst>
              <a:ext uri="{FF2B5EF4-FFF2-40B4-BE49-F238E27FC236}">
                <a16:creationId xmlns:a16="http://schemas.microsoft.com/office/drawing/2014/main" id="{7376526C-43FD-4B4E-9495-C8ACABA01B8D}"/>
              </a:ext>
            </a:extLst>
          </p:cNvPr>
          <p:cNvSpPr>
            <a:spLocks noGrp="1"/>
          </p:cNvSpPr>
          <p:nvPr>
            <p:ph type="dt" sz="half" idx="10"/>
          </p:nvPr>
        </p:nvSpPr>
        <p:spPr/>
        <p:txBody>
          <a:bodyPr/>
          <a:lstStyle/>
          <a:p>
            <a:fld id="{1BB2B0E3-D3A1-4A10-AAE1-60095F94DEB7}" type="datetime1">
              <a:rPr lang="en-US" smtClean="0"/>
              <a:t>3/24/2022</a:t>
            </a:fld>
            <a:endParaRPr lang="en-US" dirty="0"/>
          </a:p>
        </p:txBody>
      </p:sp>
      <p:sp>
        <p:nvSpPr>
          <p:cNvPr id="3" name="Footer Placeholder 2">
            <a:extLst>
              <a:ext uri="{FF2B5EF4-FFF2-40B4-BE49-F238E27FC236}">
                <a16:creationId xmlns:a16="http://schemas.microsoft.com/office/drawing/2014/main" id="{990ED8CF-4A4D-4676-A0D5-9EDBD1E39945}"/>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30870597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F7CB97-0A12-455C-A07F-3F2D5A2B9515}"/>
              </a:ext>
            </a:extLst>
          </p:cNvPr>
          <p:cNvSpPr>
            <a:spLocks noGrp="1"/>
          </p:cNvSpPr>
          <p:nvPr>
            <p:ph type="body" idx="1"/>
          </p:nvPr>
        </p:nvSpPr>
        <p:spPr>
          <a:xfrm>
            <a:off x="304800" y="152401"/>
            <a:ext cx="8531226" cy="685799"/>
          </a:xfrm>
          <a:solidFill>
            <a:schemeClr val="accent2">
              <a:lumMod val="40000"/>
              <a:lumOff val="60000"/>
            </a:schemeClr>
          </a:solidFill>
        </p:spPr>
        <p:txBody>
          <a:bodyPr>
            <a:normAutofit/>
          </a:bodyPr>
          <a:lstStyle/>
          <a:p>
            <a:r>
              <a:rPr lang="en-US" sz="2800" b="1" dirty="0">
                <a:solidFill>
                  <a:schemeClr val="tx2">
                    <a:lumMod val="60000"/>
                    <a:lumOff val="40000"/>
                  </a:schemeClr>
                </a:solidFill>
              </a:rPr>
              <a:t>                        ISLAMIC FINANCIAL SYSTEM</a:t>
            </a:r>
          </a:p>
        </p:txBody>
      </p:sp>
      <p:graphicFrame>
        <p:nvGraphicFramePr>
          <p:cNvPr id="8" name="Content Placeholder 5">
            <a:extLst>
              <a:ext uri="{FF2B5EF4-FFF2-40B4-BE49-F238E27FC236}">
                <a16:creationId xmlns:a16="http://schemas.microsoft.com/office/drawing/2014/main" id="{2D0748E9-E71D-4A76-BAD7-A0D7A37E2A90}"/>
              </a:ext>
            </a:extLst>
          </p:cNvPr>
          <p:cNvGraphicFramePr>
            <a:graphicFrameLocks noGrp="1"/>
          </p:cNvGraphicFramePr>
          <p:nvPr>
            <p:ph idx="1"/>
            <p:extLst>
              <p:ext uri="{D42A27DB-BD31-4B8C-83A1-F6EECF244321}">
                <p14:modId xmlns:p14="http://schemas.microsoft.com/office/powerpoint/2010/main" val="2027943341"/>
              </p:ext>
            </p:extLst>
          </p:nvPr>
        </p:nvGraphicFramePr>
        <p:xfrm>
          <a:off x="0" y="9906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ADE28171-4686-4F44-9520-D45C0CA28D38}"/>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4" name="Date Placeholder 3">
            <a:extLst>
              <a:ext uri="{FF2B5EF4-FFF2-40B4-BE49-F238E27FC236}">
                <a16:creationId xmlns:a16="http://schemas.microsoft.com/office/drawing/2014/main" id="{0CBB233F-CEBD-4E0A-87B5-4ADA5CEB279C}"/>
              </a:ext>
            </a:extLst>
          </p:cNvPr>
          <p:cNvSpPr>
            <a:spLocks noGrp="1"/>
          </p:cNvSpPr>
          <p:nvPr>
            <p:ph type="dt" sz="half" idx="10"/>
          </p:nvPr>
        </p:nvSpPr>
        <p:spPr/>
        <p:txBody>
          <a:bodyPr/>
          <a:lstStyle/>
          <a:p>
            <a:fld id="{DFE702AE-F981-4CF0-B081-59EA8E87500E}" type="datetime1">
              <a:rPr lang="en-US" smtClean="0"/>
              <a:t>3/24/2022</a:t>
            </a:fld>
            <a:endParaRPr lang="en-US" dirty="0"/>
          </a:p>
        </p:txBody>
      </p:sp>
    </p:spTree>
    <p:extLst>
      <p:ext uri="{BB962C8B-B14F-4D97-AF65-F5344CB8AC3E}">
        <p14:creationId xmlns:p14="http://schemas.microsoft.com/office/powerpoint/2010/main" val="2535304675"/>
      </p:ext>
    </p:extLst>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3963C53E-2F8E-4705-A1CF-26AE0BEBD395}"/>
              </a:ext>
            </a:extLst>
          </p:cNvPr>
          <p:cNvSpPr>
            <a:spLocks noChangeArrowheads="1"/>
          </p:cNvSpPr>
          <p:nvPr/>
        </p:nvSpPr>
        <p:spPr bwMode="auto">
          <a:xfrm>
            <a:off x="317500" y="1052513"/>
            <a:ext cx="44577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a:solidFill>
                  <a:schemeClr val="tx1"/>
                </a:solidFill>
                <a:latin typeface="Arial" panose="020B0604020202020204" pitchFamily="34" charset="0"/>
              </a:defRPr>
            </a:lvl1pPr>
            <a:lvl2pPr marL="531813" indent="-1746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
              </a:lnSpc>
              <a:spcBef>
                <a:spcPct val="10000"/>
              </a:spcBef>
              <a:spcAft>
                <a:spcPct val="35000"/>
              </a:spcAft>
              <a:buFont typeface="Arial" panose="020B0604020202020204" pitchFamily="34" charset="0"/>
              <a:buNone/>
            </a:pPr>
            <a:endParaRPr lang="en-US" altLang="en-US" sz="1600" dirty="0"/>
          </a:p>
          <a:p>
            <a:pPr eaLnBrk="1" hangingPunct="1">
              <a:spcBef>
                <a:spcPct val="10000"/>
              </a:spcBef>
              <a:spcAft>
                <a:spcPct val="35000"/>
              </a:spcAft>
              <a:buClr>
                <a:srgbClr val="FF3300"/>
              </a:buClr>
              <a:buFont typeface="Wingdings" panose="05000000000000000000" pitchFamily="2" charset="2"/>
              <a:buChar char="§"/>
            </a:pPr>
            <a:r>
              <a:rPr lang="en-US" altLang="en-US" sz="1600" dirty="0"/>
              <a:t>Islamic banking institutions subject to the capital adequacy framework based on IFSB Capital Adequacy Standard</a:t>
            </a:r>
          </a:p>
          <a:p>
            <a:pPr lvl="1" eaLnBrk="1" hangingPunct="1">
              <a:spcBef>
                <a:spcPct val="10000"/>
              </a:spcBef>
              <a:spcAft>
                <a:spcPct val="35000"/>
              </a:spcAft>
              <a:buClr>
                <a:srgbClr val="FF3300"/>
              </a:buClr>
              <a:buFont typeface="Arial" panose="020B0604020202020204" pitchFamily="34" charset="0"/>
              <a:buChar char="–"/>
            </a:pPr>
            <a:r>
              <a:rPr lang="en-US" altLang="en-US" sz="1600" dirty="0"/>
              <a:t>Complement Pillar I of Basel II </a:t>
            </a:r>
          </a:p>
          <a:p>
            <a:pPr lvl="1" eaLnBrk="1" hangingPunct="1">
              <a:spcBef>
                <a:spcPct val="10000"/>
              </a:spcBef>
              <a:spcAft>
                <a:spcPct val="35000"/>
              </a:spcAft>
              <a:buClr>
                <a:srgbClr val="FF3300"/>
              </a:buClr>
              <a:buFont typeface="Arial" panose="020B0604020202020204" pitchFamily="34" charset="0"/>
              <a:buChar char="–"/>
            </a:pPr>
            <a:r>
              <a:rPr lang="en-US" altLang="en-US" sz="1600" dirty="0"/>
              <a:t>Risk profiles &amp; exposures determined based on underlying Shariah contracts (asset-based, lease-based &amp; equity based):</a:t>
            </a:r>
          </a:p>
          <a:p>
            <a:pPr lvl="1" eaLnBrk="1" hangingPunct="1">
              <a:spcBef>
                <a:spcPct val="10000"/>
              </a:spcBef>
              <a:spcAft>
                <a:spcPct val="35000"/>
              </a:spcAft>
              <a:buClr>
                <a:srgbClr val="FF3300"/>
              </a:buClr>
              <a:buFont typeface="Arial" panose="020B0604020202020204" pitchFamily="34" charset="0"/>
              <a:buChar char="–"/>
            </a:pPr>
            <a:r>
              <a:rPr lang="en-US" altLang="en-US" sz="1600" dirty="0"/>
              <a:t>Adopt risk measurements, covering  credit risk, market risk &amp; operational risk</a:t>
            </a:r>
          </a:p>
          <a:p>
            <a:pPr eaLnBrk="1" hangingPunct="1">
              <a:spcBef>
                <a:spcPct val="10000"/>
              </a:spcBef>
              <a:spcAft>
                <a:spcPct val="35000"/>
              </a:spcAft>
              <a:buClr>
                <a:srgbClr val="FF3300"/>
              </a:buClr>
              <a:buFont typeface="Wingdings" panose="05000000000000000000" pitchFamily="2" charset="2"/>
              <a:buChar char="§"/>
            </a:pPr>
            <a:r>
              <a:rPr lang="en-US" altLang="en-US" sz="1600" dirty="0"/>
              <a:t>Adoption of advance risk measurement approaches subject to meeting Central bank’s requirements</a:t>
            </a:r>
          </a:p>
          <a:p>
            <a:pPr eaLnBrk="1" hangingPunct="1">
              <a:spcBef>
                <a:spcPct val="10000"/>
              </a:spcBef>
              <a:spcAft>
                <a:spcPct val="35000"/>
              </a:spcAft>
              <a:buClr>
                <a:srgbClr val="FF3300"/>
              </a:buClr>
              <a:buFont typeface="Wingdings" panose="05000000000000000000" pitchFamily="2" charset="2"/>
              <a:buChar char="§"/>
            </a:pPr>
            <a:r>
              <a:rPr lang="en-US" altLang="en-US" sz="1600" dirty="0"/>
              <a:t>Minimum capital adequacy requirements of 8%, consistent with Basel requirement</a:t>
            </a:r>
          </a:p>
        </p:txBody>
      </p:sp>
      <p:sp>
        <p:nvSpPr>
          <p:cNvPr id="52227" name="Rectangle 4">
            <a:extLst>
              <a:ext uri="{FF2B5EF4-FFF2-40B4-BE49-F238E27FC236}">
                <a16:creationId xmlns:a16="http://schemas.microsoft.com/office/drawing/2014/main" id="{A1494B66-6DC6-415F-895A-A2E838A7A577}"/>
              </a:ext>
            </a:extLst>
          </p:cNvPr>
          <p:cNvSpPr>
            <a:spLocks noChangeArrowheads="1"/>
          </p:cNvSpPr>
          <p:nvPr/>
        </p:nvSpPr>
        <p:spPr bwMode="blackGray">
          <a:xfrm>
            <a:off x="4927600" y="1141413"/>
            <a:ext cx="2668588" cy="5110162"/>
          </a:xfrm>
          <a:prstGeom prst="rect">
            <a:avLst/>
          </a:prstGeom>
          <a:solidFill>
            <a:schemeClr val="bg1"/>
          </a:solidFill>
          <a:ln w="25400" algn="ctr">
            <a:solidFill>
              <a:srgbClr val="79BEC5"/>
            </a:solidFill>
            <a:miter lim="800000"/>
            <a:headEnd/>
            <a:tailEnd/>
          </a:ln>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solidFill>
                <a:srgbClr val="000000"/>
              </a:solidFill>
            </a:endParaRPr>
          </a:p>
        </p:txBody>
      </p:sp>
      <p:sp>
        <p:nvSpPr>
          <p:cNvPr id="52228" name="Rectangle 5">
            <a:extLst>
              <a:ext uri="{FF2B5EF4-FFF2-40B4-BE49-F238E27FC236}">
                <a16:creationId xmlns:a16="http://schemas.microsoft.com/office/drawing/2014/main" id="{74CA9732-1210-4B07-95DA-63B21B551A39}"/>
              </a:ext>
            </a:extLst>
          </p:cNvPr>
          <p:cNvSpPr>
            <a:spLocks noChangeArrowheads="1"/>
          </p:cNvSpPr>
          <p:nvPr/>
        </p:nvSpPr>
        <p:spPr bwMode="auto">
          <a:xfrm>
            <a:off x="5113338" y="1535113"/>
            <a:ext cx="2174875" cy="1052512"/>
          </a:xfrm>
          <a:prstGeom prst="rect">
            <a:avLst/>
          </a:prstGeom>
          <a:solidFill>
            <a:srgbClr val="EAEAEA"/>
          </a:solidFill>
          <a:ln>
            <a:noFill/>
          </a:ln>
          <a:effectLst>
            <a:prstShdw prst="shdw17" dist="17961" dir="2700000">
              <a:srgbClr val="8C8C8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29" name="Rectangle 6">
            <a:extLst>
              <a:ext uri="{FF2B5EF4-FFF2-40B4-BE49-F238E27FC236}">
                <a16:creationId xmlns:a16="http://schemas.microsoft.com/office/drawing/2014/main" id="{BD7D2E5E-4D0B-42B5-B5B0-53C4A2CE1C0C}"/>
              </a:ext>
            </a:extLst>
          </p:cNvPr>
          <p:cNvSpPr>
            <a:spLocks noChangeArrowheads="1"/>
          </p:cNvSpPr>
          <p:nvPr/>
        </p:nvSpPr>
        <p:spPr bwMode="auto">
          <a:xfrm>
            <a:off x="5113338" y="1212850"/>
            <a:ext cx="2176462" cy="374650"/>
          </a:xfrm>
          <a:prstGeom prst="rect">
            <a:avLst/>
          </a:prstGeom>
          <a:solidFill>
            <a:srgbClr val="3366CC"/>
          </a:solidFill>
          <a:ln>
            <a:noFill/>
          </a:ln>
          <a:effectLst>
            <a:prstShdw prst="shdw17" dist="17961" dir="2700000">
              <a:srgbClr val="1F3D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07911" name="Text Box 7">
            <a:extLst>
              <a:ext uri="{FF2B5EF4-FFF2-40B4-BE49-F238E27FC236}">
                <a16:creationId xmlns:a16="http://schemas.microsoft.com/office/drawing/2014/main" id="{2E5139EA-4CBD-4465-95A8-A19C1CD25DDD}"/>
              </a:ext>
            </a:extLst>
          </p:cNvPr>
          <p:cNvSpPr txBox="1">
            <a:spLocks noChangeArrowheads="1"/>
          </p:cNvSpPr>
          <p:nvPr/>
        </p:nvSpPr>
        <p:spPr bwMode="auto">
          <a:xfrm>
            <a:off x="5156200" y="1228725"/>
            <a:ext cx="2062163" cy="304800"/>
          </a:xfrm>
          <a:prstGeom prst="rect">
            <a:avLst/>
          </a:prstGeom>
          <a:noFill/>
          <a:ln w="9525">
            <a:noFill/>
            <a:miter lim="800000"/>
            <a:headEnd/>
            <a:tailEnd/>
          </a:ln>
          <a:effectLst/>
        </p:spPr>
        <p:txBody>
          <a:bodyPr>
            <a:spAutoFit/>
          </a:bodyPr>
          <a:lstStyle/>
          <a:p>
            <a:pPr algn="ctr">
              <a:defRPr/>
            </a:pPr>
            <a:r>
              <a:rPr lang="en-US" sz="1400" dirty="0">
                <a:solidFill>
                  <a:schemeClr val="bg1"/>
                </a:solidFill>
                <a:latin typeface="+mj-lt"/>
                <a:cs typeface="Lucida Sans Unicode" pitchFamily="34" charset="0"/>
              </a:rPr>
              <a:t>Risk profile</a:t>
            </a:r>
          </a:p>
        </p:txBody>
      </p:sp>
      <p:sp>
        <p:nvSpPr>
          <p:cNvPr id="507912" name="Text Box 8">
            <a:extLst>
              <a:ext uri="{FF2B5EF4-FFF2-40B4-BE49-F238E27FC236}">
                <a16:creationId xmlns:a16="http://schemas.microsoft.com/office/drawing/2014/main" id="{CD500F40-46A4-41F9-9705-E4EE8FD77688}"/>
              </a:ext>
            </a:extLst>
          </p:cNvPr>
          <p:cNvSpPr txBox="1">
            <a:spLocks noChangeArrowheads="1"/>
          </p:cNvSpPr>
          <p:nvPr/>
        </p:nvSpPr>
        <p:spPr bwMode="auto">
          <a:xfrm>
            <a:off x="5148263" y="1544638"/>
            <a:ext cx="2232025" cy="885825"/>
          </a:xfrm>
          <a:prstGeom prst="rect">
            <a:avLst/>
          </a:prstGeom>
          <a:noFill/>
          <a:ln w="9525">
            <a:noFill/>
            <a:miter lim="800000"/>
            <a:headEnd/>
            <a:tailEnd/>
          </a:ln>
          <a:effectLst>
            <a:prstShdw prst="shdw17" dist="17961" dir="2700000">
              <a:srgbClr val="EAEAEA">
                <a:gamma/>
                <a:shade val="60000"/>
                <a:invGamma/>
              </a:srgbClr>
            </a:prstShdw>
          </a:effectLst>
        </p:spPr>
        <p:txBody>
          <a:bodyPr anchor="ctr">
            <a:spAutoFit/>
          </a:bodyPr>
          <a:lstStyle/>
          <a:p>
            <a:pPr marL="177800" indent="-177800" algn="ctr">
              <a:defRPr/>
            </a:pPr>
            <a:r>
              <a:rPr lang="en-US" sz="1300" dirty="0">
                <a:solidFill>
                  <a:srgbClr val="0000CC"/>
                </a:solidFill>
                <a:latin typeface="+mj-lt"/>
                <a:cs typeface="Lucida Sans Unicode" pitchFamily="34" charset="0"/>
              </a:rPr>
              <a:t>Shariah contracts</a:t>
            </a:r>
          </a:p>
          <a:p>
            <a:pPr marL="177800" indent="-177800" algn="ctr">
              <a:defRPr/>
            </a:pPr>
            <a:r>
              <a:rPr lang="en-US" sz="1300" dirty="0">
                <a:solidFill>
                  <a:srgbClr val="0000CC"/>
                </a:solidFill>
                <a:latin typeface="+mj-lt"/>
                <a:ea typeface="SimSun" pitchFamily="2" charset="-122"/>
                <a:cs typeface="Lucida Sans Unicode" pitchFamily="34" charset="0"/>
              </a:rPr>
              <a:t>Trading book instruments, </a:t>
            </a:r>
            <a:r>
              <a:rPr lang="en-US" sz="1300" dirty="0" err="1">
                <a:solidFill>
                  <a:srgbClr val="0000CC"/>
                </a:solidFill>
                <a:latin typeface="+mj-lt"/>
                <a:ea typeface="SimSun" pitchFamily="2" charset="-122"/>
                <a:cs typeface="Lucida Sans Unicode" pitchFamily="34" charset="0"/>
              </a:rPr>
              <a:t>Forex</a:t>
            </a:r>
            <a:r>
              <a:rPr lang="en-US" sz="1300" dirty="0">
                <a:solidFill>
                  <a:srgbClr val="0000CC"/>
                </a:solidFill>
                <a:latin typeface="+mj-lt"/>
                <a:ea typeface="SimSun" pitchFamily="2" charset="-122"/>
                <a:cs typeface="Lucida Sans Unicode" pitchFamily="34" charset="0"/>
              </a:rPr>
              <a:t>, Commodities &amp; Physical assets </a:t>
            </a:r>
          </a:p>
        </p:txBody>
      </p:sp>
      <p:sp>
        <p:nvSpPr>
          <p:cNvPr id="52232" name="AutoShape 9">
            <a:extLst>
              <a:ext uri="{FF2B5EF4-FFF2-40B4-BE49-F238E27FC236}">
                <a16:creationId xmlns:a16="http://schemas.microsoft.com/office/drawing/2014/main" id="{69D5C54C-6B09-4A3D-960A-9E6D513ED173}"/>
              </a:ext>
            </a:extLst>
          </p:cNvPr>
          <p:cNvSpPr>
            <a:spLocks noChangeArrowheads="1"/>
          </p:cNvSpPr>
          <p:nvPr/>
        </p:nvSpPr>
        <p:spPr bwMode="blackGray">
          <a:xfrm rot="10800000" flipH="1">
            <a:off x="5407025" y="2689225"/>
            <a:ext cx="1649413" cy="112713"/>
          </a:xfrm>
          <a:prstGeom prst="triangle">
            <a:avLst>
              <a:gd name="adj" fmla="val 50000"/>
            </a:avLst>
          </a:prstGeom>
          <a:solidFill>
            <a:srgbClr val="0000FF"/>
          </a:solidFill>
          <a:ln w="12700" algn="ctr">
            <a:solidFill>
              <a:schemeClr val="accent1"/>
            </a:solidFill>
            <a:miter lim="800000"/>
            <a:headEnd/>
            <a:tailEnd/>
          </a:ln>
        </p:spPr>
        <p:txBody>
          <a:bodyPr rot="10800000"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33" name="Rectangle 10">
            <a:extLst>
              <a:ext uri="{FF2B5EF4-FFF2-40B4-BE49-F238E27FC236}">
                <a16:creationId xmlns:a16="http://schemas.microsoft.com/office/drawing/2014/main" id="{C0FA3972-0735-4CC4-8A63-15239FEAF431}"/>
              </a:ext>
            </a:extLst>
          </p:cNvPr>
          <p:cNvSpPr>
            <a:spLocks noChangeArrowheads="1"/>
          </p:cNvSpPr>
          <p:nvPr/>
        </p:nvSpPr>
        <p:spPr bwMode="auto">
          <a:xfrm>
            <a:off x="5113338" y="5445125"/>
            <a:ext cx="2159000" cy="742950"/>
          </a:xfrm>
          <a:prstGeom prst="rect">
            <a:avLst/>
          </a:prstGeom>
          <a:solidFill>
            <a:srgbClr val="EAEAEA"/>
          </a:solidFill>
          <a:ln>
            <a:noFill/>
          </a:ln>
          <a:effectLst>
            <a:prstShdw prst="shdw17" dist="17961" dir="2700000">
              <a:srgbClr val="8C8C8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34" name="Rectangle 11">
            <a:extLst>
              <a:ext uri="{FF2B5EF4-FFF2-40B4-BE49-F238E27FC236}">
                <a16:creationId xmlns:a16="http://schemas.microsoft.com/office/drawing/2014/main" id="{26FB5A0E-25ED-4FB3-9155-3D78401E3D46}"/>
              </a:ext>
            </a:extLst>
          </p:cNvPr>
          <p:cNvSpPr>
            <a:spLocks noChangeArrowheads="1"/>
          </p:cNvSpPr>
          <p:nvPr/>
        </p:nvSpPr>
        <p:spPr bwMode="auto">
          <a:xfrm>
            <a:off x="5113338" y="5105400"/>
            <a:ext cx="2159000" cy="463550"/>
          </a:xfrm>
          <a:prstGeom prst="rect">
            <a:avLst/>
          </a:prstGeom>
          <a:solidFill>
            <a:schemeClr val="tx2"/>
          </a:solidFill>
          <a:ln>
            <a:noFill/>
          </a:ln>
          <a:effectLst>
            <a:prstShdw prst="shdw17" dist="17961" dir="2700000">
              <a:srgbClr val="1F3D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07916" name="Text Box 12">
            <a:extLst>
              <a:ext uri="{FF2B5EF4-FFF2-40B4-BE49-F238E27FC236}">
                <a16:creationId xmlns:a16="http://schemas.microsoft.com/office/drawing/2014/main" id="{3165EDBF-9826-47CF-848F-21996443F6E5}"/>
              </a:ext>
            </a:extLst>
          </p:cNvPr>
          <p:cNvSpPr txBox="1">
            <a:spLocks noChangeArrowheads="1"/>
          </p:cNvSpPr>
          <p:nvPr/>
        </p:nvSpPr>
        <p:spPr bwMode="auto">
          <a:xfrm>
            <a:off x="5135563" y="5140325"/>
            <a:ext cx="2057400" cy="304800"/>
          </a:xfrm>
          <a:prstGeom prst="rect">
            <a:avLst/>
          </a:prstGeom>
          <a:noFill/>
          <a:ln w="9525">
            <a:noFill/>
            <a:miter lim="800000"/>
            <a:headEnd/>
            <a:tailEnd/>
          </a:ln>
          <a:effectLst/>
        </p:spPr>
        <p:txBody>
          <a:bodyPr>
            <a:spAutoFit/>
          </a:bodyPr>
          <a:lstStyle/>
          <a:p>
            <a:pPr algn="ctr">
              <a:defRPr/>
            </a:pPr>
            <a:r>
              <a:rPr lang="en-US" sz="1400" dirty="0">
                <a:solidFill>
                  <a:schemeClr val="bg1"/>
                </a:solidFill>
                <a:latin typeface="+mj-lt"/>
                <a:cs typeface="Lucida Sans Unicode" pitchFamily="34" charset="0"/>
              </a:rPr>
              <a:t>Capital requirement</a:t>
            </a:r>
          </a:p>
        </p:txBody>
      </p:sp>
      <p:sp>
        <p:nvSpPr>
          <p:cNvPr id="507917" name="Text Box 13">
            <a:extLst>
              <a:ext uri="{FF2B5EF4-FFF2-40B4-BE49-F238E27FC236}">
                <a16:creationId xmlns:a16="http://schemas.microsoft.com/office/drawing/2014/main" id="{283FB8FB-94C1-4C7D-9AD5-2DAB0082FC87}"/>
              </a:ext>
            </a:extLst>
          </p:cNvPr>
          <p:cNvSpPr txBox="1">
            <a:spLocks noChangeArrowheads="1"/>
          </p:cNvSpPr>
          <p:nvPr/>
        </p:nvSpPr>
        <p:spPr bwMode="auto">
          <a:xfrm>
            <a:off x="5148263" y="5632450"/>
            <a:ext cx="1974850" cy="304800"/>
          </a:xfrm>
          <a:prstGeom prst="rect">
            <a:avLst/>
          </a:prstGeom>
          <a:noFill/>
          <a:ln w="9525">
            <a:noFill/>
            <a:miter lim="800000"/>
            <a:headEnd/>
            <a:tailEnd/>
          </a:ln>
          <a:effectLst>
            <a:prstShdw prst="shdw17" dist="17961" dir="2700000">
              <a:srgbClr val="EAEAEA">
                <a:gamma/>
                <a:shade val="60000"/>
                <a:invGamma/>
              </a:srgbClr>
            </a:prstShdw>
          </a:effectLst>
        </p:spPr>
        <p:txBody>
          <a:bodyPr>
            <a:spAutoFit/>
          </a:bodyPr>
          <a:lstStyle/>
          <a:p>
            <a:pPr marL="182563" indent="-182563" algn="ctr">
              <a:defRPr/>
            </a:pPr>
            <a:r>
              <a:rPr lang="en-US" sz="1400">
                <a:solidFill>
                  <a:srgbClr val="0000CC"/>
                </a:solidFill>
                <a:latin typeface="+mj-lt"/>
                <a:ea typeface="SimSun" pitchFamily="2" charset="-122"/>
                <a:cs typeface="Lucida Sans Unicode" pitchFamily="34" charset="0"/>
              </a:rPr>
              <a:t>Minimum of 8%</a:t>
            </a:r>
          </a:p>
        </p:txBody>
      </p:sp>
      <p:sp>
        <p:nvSpPr>
          <p:cNvPr id="52237" name="Rectangle 14">
            <a:extLst>
              <a:ext uri="{FF2B5EF4-FFF2-40B4-BE49-F238E27FC236}">
                <a16:creationId xmlns:a16="http://schemas.microsoft.com/office/drawing/2014/main" id="{6FC54F40-76DF-4F18-BA19-8896783D261B}"/>
              </a:ext>
            </a:extLst>
          </p:cNvPr>
          <p:cNvSpPr>
            <a:spLocks noChangeArrowheads="1"/>
          </p:cNvSpPr>
          <p:nvPr/>
        </p:nvSpPr>
        <p:spPr bwMode="auto">
          <a:xfrm>
            <a:off x="5072063" y="3268663"/>
            <a:ext cx="2159000" cy="1247775"/>
          </a:xfrm>
          <a:prstGeom prst="rect">
            <a:avLst/>
          </a:prstGeom>
          <a:solidFill>
            <a:srgbClr val="EAEAEA"/>
          </a:solidFill>
          <a:ln>
            <a:noFill/>
          </a:ln>
          <a:effectLst>
            <a:prstShdw prst="shdw17" dist="17961" dir="2700000">
              <a:srgbClr val="8C8C8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38" name="Rectangle 15">
            <a:extLst>
              <a:ext uri="{FF2B5EF4-FFF2-40B4-BE49-F238E27FC236}">
                <a16:creationId xmlns:a16="http://schemas.microsoft.com/office/drawing/2014/main" id="{858F0DBC-3318-43DC-BFE7-3C628C175EB9}"/>
              </a:ext>
            </a:extLst>
          </p:cNvPr>
          <p:cNvSpPr>
            <a:spLocks noChangeArrowheads="1"/>
          </p:cNvSpPr>
          <p:nvPr/>
        </p:nvSpPr>
        <p:spPr bwMode="auto">
          <a:xfrm>
            <a:off x="5113338" y="2998788"/>
            <a:ext cx="2159000" cy="463550"/>
          </a:xfrm>
          <a:prstGeom prst="rect">
            <a:avLst/>
          </a:prstGeom>
          <a:solidFill>
            <a:srgbClr val="3366CC"/>
          </a:solidFill>
          <a:ln>
            <a:noFill/>
          </a:ln>
          <a:effectLst>
            <a:prstShdw prst="shdw17" dist="17961" dir="2700000">
              <a:srgbClr val="1F3D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07920" name="Text Box 16">
            <a:extLst>
              <a:ext uri="{FF2B5EF4-FFF2-40B4-BE49-F238E27FC236}">
                <a16:creationId xmlns:a16="http://schemas.microsoft.com/office/drawing/2014/main" id="{DF56485A-F50C-4DBB-9844-E7EFD44C0BD0}"/>
              </a:ext>
            </a:extLst>
          </p:cNvPr>
          <p:cNvSpPr txBox="1">
            <a:spLocks noChangeArrowheads="1"/>
          </p:cNvSpPr>
          <p:nvPr/>
        </p:nvSpPr>
        <p:spPr bwMode="auto">
          <a:xfrm>
            <a:off x="5165725" y="2927350"/>
            <a:ext cx="2035175" cy="517525"/>
          </a:xfrm>
          <a:prstGeom prst="rect">
            <a:avLst/>
          </a:prstGeom>
          <a:noFill/>
          <a:ln w="9525">
            <a:noFill/>
            <a:miter lim="800000"/>
            <a:headEnd/>
            <a:tailEnd/>
          </a:ln>
          <a:effectLst/>
        </p:spPr>
        <p:txBody>
          <a:bodyPr>
            <a:spAutoFit/>
          </a:bodyPr>
          <a:lstStyle/>
          <a:p>
            <a:pPr algn="ctr">
              <a:defRPr/>
            </a:pPr>
            <a:r>
              <a:rPr lang="en-US" sz="1400" dirty="0">
                <a:solidFill>
                  <a:schemeClr val="bg1"/>
                </a:solidFill>
                <a:latin typeface="+mj-lt"/>
                <a:cs typeface="Lucida Sans Unicode" pitchFamily="34" charset="0"/>
              </a:rPr>
              <a:t>Risk exposures &amp; measurement</a:t>
            </a:r>
          </a:p>
        </p:txBody>
      </p:sp>
      <p:sp>
        <p:nvSpPr>
          <p:cNvPr id="52240" name="AutoShape 17">
            <a:extLst>
              <a:ext uri="{FF2B5EF4-FFF2-40B4-BE49-F238E27FC236}">
                <a16:creationId xmlns:a16="http://schemas.microsoft.com/office/drawing/2014/main" id="{B0666E36-7A16-437A-BD92-888E10A88E81}"/>
              </a:ext>
            </a:extLst>
          </p:cNvPr>
          <p:cNvSpPr>
            <a:spLocks noChangeArrowheads="1"/>
          </p:cNvSpPr>
          <p:nvPr/>
        </p:nvSpPr>
        <p:spPr bwMode="blackGray">
          <a:xfrm rot="10800000" flipH="1">
            <a:off x="5454650" y="4802188"/>
            <a:ext cx="1647825" cy="112712"/>
          </a:xfrm>
          <a:prstGeom prst="triangle">
            <a:avLst>
              <a:gd name="adj" fmla="val 50000"/>
            </a:avLst>
          </a:prstGeom>
          <a:solidFill>
            <a:srgbClr val="0000FF"/>
          </a:solidFill>
          <a:ln w="12700" algn="ctr">
            <a:solidFill>
              <a:schemeClr val="accent1"/>
            </a:solidFill>
            <a:miter lim="800000"/>
            <a:headEnd/>
            <a:tailEnd/>
          </a:ln>
        </p:spPr>
        <p:txBody>
          <a:bodyPr rot="10800000"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41" name="Text Box 18">
            <a:extLst>
              <a:ext uri="{FF2B5EF4-FFF2-40B4-BE49-F238E27FC236}">
                <a16:creationId xmlns:a16="http://schemas.microsoft.com/office/drawing/2014/main" id="{71F8216F-0A43-4FA8-BE24-28503F1773FA}"/>
              </a:ext>
            </a:extLst>
          </p:cNvPr>
          <p:cNvSpPr txBox="1">
            <a:spLocks noChangeArrowheads="1"/>
          </p:cNvSpPr>
          <p:nvPr/>
        </p:nvSpPr>
        <p:spPr bwMode="auto">
          <a:xfrm>
            <a:off x="5235575" y="3641725"/>
            <a:ext cx="1784350" cy="795338"/>
          </a:xfrm>
          <a:prstGeom prst="rect">
            <a:avLst/>
          </a:prstGeom>
          <a:noFill/>
          <a:ln>
            <a:noFill/>
          </a:ln>
          <a:effectLst>
            <a:prstShdw prst="shdw17" dist="17961" dir="2700000">
              <a:srgbClr val="8C8C8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50000"/>
              </a:lnSpc>
              <a:spcAft>
                <a:spcPct val="20000"/>
              </a:spcAft>
            </a:pPr>
            <a:r>
              <a:rPr lang="en-US" altLang="en-US" sz="1400">
                <a:solidFill>
                  <a:srgbClr val="0000CC"/>
                </a:solidFill>
                <a:ea typeface="宋体" panose="02010600030101010101" pitchFamily="2" charset="-122"/>
                <a:cs typeface="Lucida Sans Unicode" panose="020B0602030504020204" pitchFamily="34" charset="0"/>
              </a:rPr>
              <a:t>Credit risk;</a:t>
            </a:r>
          </a:p>
          <a:p>
            <a:pPr algn="ctr" eaLnBrk="1" hangingPunct="1">
              <a:lnSpc>
                <a:spcPct val="50000"/>
              </a:lnSpc>
              <a:spcAft>
                <a:spcPct val="20000"/>
              </a:spcAft>
            </a:pPr>
            <a:endParaRPr lang="en-US" altLang="en-US" sz="1400">
              <a:solidFill>
                <a:srgbClr val="0000CC"/>
              </a:solidFill>
              <a:ea typeface="宋体" panose="02010600030101010101" pitchFamily="2" charset="-122"/>
              <a:cs typeface="Lucida Sans Unicode" panose="020B0602030504020204" pitchFamily="34" charset="0"/>
            </a:endParaRPr>
          </a:p>
          <a:p>
            <a:pPr algn="ctr" eaLnBrk="1" hangingPunct="1">
              <a:lnSpc>
                <a:spcPct val="50000"/>
              </a:lnSpc>
              <a:spcAft>
                <a:spcPct val="20000"/>
              </a:spcAft>
            </a:pPr>
            <a:r>
              <a:rPr lang="en-US" altLang="en-US" sz="1400">
                <a:solidFill>
                  <a:srgbClr val="0000CC"/>
                </a:solidFill>
                <a:ea typeface="宋体" panose="02010600030101010101" pitchFamily="2" charset="-122"/>
                <a:cs typeface="Lucida Sans Unicode" panose="020B0602030504020204" pitchFamily="34" charset="0"/>
              </a:rPr>
              <a:t>Market risk; and</a:t>
            </a:r>
          </a:p>
          <a:p>
            <a:pPr algn="ctr" eaLnBrk="1" hangingPunct="1">
              <a:lnSpc>
                <a:spcPct val="50000"/>
              </a:lnSpc>
              <a:spcAft>
                <a:spcPct val="20000"/>
              </a:spcAft>
            </a:pPr>
            <a:endParaRPr lang="en-US" altLang="en-US" sz="1400">
              <a:solidFill>
                <a:srgbClr val="0000CC"/>
              </a:solidFill>
              <a:ea typeface="宋体" panose="02010600030101010101" pitchFamily="2" charset="-122"/>
              <a:cs typeface="Lucida Sans Unicode" panose="020B0602030504020204" pitchFamily="34" charset="0"/>
            </a:endParaRPr>
          </a:p>
          <a:p>
            <a:pPr algn="ctr" eaLnBrk="1" hangingPunct="1">
              <a:lnSpc>
                <a:spcPct val="50000"/>
              </a:lnSpc>
              <a:spcAft>
                <a:spcPct val="20000"/>
              </a:spcAft>
            </a:pPr>
            <a:r>
              <a:rPr lang="en-US" altLang="en-US" sz="1400">
                <a:solidFill>
                  <a:srgbClr val="0000CC"/>
                </a:solidFill>
                <a:ea typeface="宋体" panose="02010600030101010101" pitchFamily="2" charset="-122"/>
                <a:cs typeface="Lucida Sans Unicode" panose="020B0602030504020204" pitchFamily="34" charset="0"/>
              </a:rPr>
              <a:t>Operational risk</a:t>
            </a:r>
          </a:p>
        </p:txBody>
      </p:sp>
      <p:sp>
        <p:nvSpPr>
          <p:cNvPr id="52242" name="Rectangle 19">
            <a:extLst>
              <a:ext uri="{FF2B5EF4-FFF2-40B4-BE49-F238E27FC236}">
                <a16:creationId xmlns:a16="http://schemas.microsoft.com/office/drawing/2014/main" id="{2D8E5D13-23EA-4681-AA4D-86DB70F4B671}"/>
              </a:ext>
            </a:extLst>
          </p:cNvPr>
          <p:cNvSpPr>
            <a:spLocks noChangeArrowheads="1"/>
          </p:cNvSpPr>
          <p:nvPr/>
        </p:nvSpPr>
        <p:spPr bwMode="auto">
          <a:xfrm>
            <a:off x="8058150" y="2811463"/>
            <a:ext cx="906463" cy="1836737"/>
          </a:xfrm>
          <a:prstGeom prst="rect">
            <a:avLst/>
          </a:prstGeom>
          <a:gradFill rotWithShape="1">
            <a:gsLst>
              <a:gs pos="0">
                <a:srgbClr val="333333"/>
              </a:gs>
              <a:gs pos="100000">
                <a:srgbClr val="D4D4D4"/>
              </a:gs>
            </a:gsLst>
            <a:lin ang="5400000" scaled="1"/>
          </a:gradFill>
          <a:ln w="9525">
            <a:solidFill>
              <a:schemeClr val="tx1"/>
            </a:solidFill>
            <a:miter lim="800000"/>
            <a:headEnd/>
            <a:tailEnd/>
          </a:ln>
          <a:effectLst>
            <a:prstShdw prst="shdw17" dist="17961" dir="2700000">
              <a:srgbClr val="4D004D"/>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07924" name="Text Box 20">
            <a:extLst>
              <a:ext uri="{FF2B5EF4-FFF2-40B4-BE49-F238E27FC236}">
                <a16:creationId xmlns:a16="http://schemas.microsoft.com/office/drawing/2014/main" id="{775C42C8-5BF6-4DFA-B590-FD631FC52D83}"/>
              </a:ext>
            </a:extLst>
          </p:cNvPr>
          <p:cNvSpPr txBox="1">
            <a:spLocks noChangeArrowheads="1"/>
          </p:cNvSpPr>
          <p:nvPr/>
        </p:nvSpPr>
        <p:spPr bwMode="auto">
          <a:xfrm>
            <a:off x="8027988" y="3549650"/>
            <a:ext cx="936625" cy="517525"/>
          </a:xfrm>
          <a:prstGeom prst="rect">
            <a:avLst/>
          </a:prstGeom>
          <a:noFill/>
          <a:ln w="9525">
            <a:noFill/>
            <a:miter lim="800000"/>
            <a:headEnd/>
            <a:tailEnd/>
          </a:ln>
          <a:effectLst/>
        </p:spPr>
        <p:txBody>
          <a:bodyPr>
            <a:spAutoFit/>
          </a:bodyPr>
          <a:lstStyle/>
          <a:p>
            <a:pPr algn="ctr">
              <a:defRPr/>
            </a:pPr>
            <a:r>
              <a:rPr lang="en-US" sz="1400" b="1">
                <a:solidFill>
                  <a:schemeClr val="bg1"/>
                </a:solidFill>
                <a:latin typeface="+mj-lt"/>
                <a:cs typeface="Lucida Sans Unicode" pitchFamily="34" charset="0"/>
              </a:rPr>
              <a:t>Pillar I of Basel II</a:t>
            </a:r>
          </a:p>
        </p:txBody>
      </p:sp>
      <p:sp>
        <p:nvSpPr>
          <p:cNvPr id="52244" name="Rectangle 21">
            <a:extLst>
              <a:ext uri="{FF2B5EF4-FFF2-40B4-BE49-F238E27FC236}">
                <a16:creationId xmlns:a16="http://schemas.microsoft.com/office/drawing/2014/main" id="{9ADE37D8-E273-4F6B-BED9-08D79C34142C}"/>
              </a:ext>
            </a:extLst>
          </p:cNvPr>
          <p:cNvSpPr>
            <a:spLocks noChangeArrowheads="1"/>
          </p:cNvSpPr>
          <p:nvPr/>
        </p:nvSpPr>
        <p:spPr bwMode="blackGray">
          <a:xfrm>
            <a:off x="5016500" y="2917825"/>
            <a:ext cx="2338388" cy="1670050"/>
          </a:xfrm>
          <a:prstGeom prst="rect">
            <a:avLst/>
          </a:prstGeom>
          <a:noFill/>
          <a:ln w="28575" algn="ctr">
            <a:solidFill>
              <a:srgbClr val="FF33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45" name="AutoShape 23">
            <a:extLst>
              <a:ext uri="{FF2B5EF4-FFF2-40B4-BE49-F238E27FC236}">
                <a16:creationId xmlns:a16="http://schemas.microsoft.com/office/drawing/2014/main" id="{BF9BB928-FAFC-41AD-AFAF-0BE135A6A2D0}"/>
              </a:ext>
            </a:extLst>
          </p:cNvPr>
          <p:cNvSpPr>
            <a:spLocks noChangeArrowheads="1"/>
          </p:cNvSpPr>
          <p:nvPr/>
        </p:nvSpPr>
        <p:spPr bwMode="blackGray">
          <a:xfrm flipH="1" flipV="1">
            <a:off x="7429500" y="3313113"/>
            <a:ext cx="576263" cy="838200"/>
          </a:xfrm>
          <a:custGeom>
            <a:avLst/>
            <a:gdLst>
              <a:gd name="T0" fmla="*/ 11530516 w 21600"/>
              <a:gd name="T1" fmla="*/ 0 h 21600"/>
              <a:gd name="T2" fmla="*/ 0 w 21600"/>
              <a:gd name="T3" fmla="*/ 16263408 h 21600"/>
              <a:gd name="T4" fmla="*/ 11530516 w 21600"/>
              <a:gd name="T5" fmla="*/ 32526817 h 21600"/>
              <a:gd name="T6" fmla="*/ 15374030 w 21600"/>
              <a:gd name="T7" fmla="*/ 162634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700" algn="ctr">
            <a:solidFill>
              <a:schemeClr val="tx1"/>
            </a:solidFill>
            <a:miter lim="800000"/>
            <a:headEnd/>
            <a:tailEnd/>
          </a:ln>
        </p:spPr>
        <p:txBody>
          <a:bodyPr rot="10800000" wrap="none" lIns="45720" rIns="45720" anchor="ctr"/>
          <a:lstStyle/>
          <a:p>
            <a:endParaRPr lang="en-US"/>
          </a:p>
        </p:txBody>
      </p:sp>
      <p:sp>
        <p:nvSpPr>
          <p:cNvPr id="52246" name="Rectangle 2">
            <a:extLst>
              <a:ext uri="{FF2B5EF4-FFF2-40B4-BE49-F238E27FC236}">
                <a16:creationId xmlns:a16="http://schemas.microsoft.com/office/drawing/2014/main" id="{D22B1FD7-5977-4C08-B713-B8B74EE2EEB0}"/>
              </a:ext>
            </a:extLst>
          </p:cNvPr>
          <p:cNvSpPr>
            <a:spLocks noChangeArrowheads="1"/>
          </p:cNvSpPr>
          <p:nvPr/>
        </p:nvSpPr>
        <p:spPr bwMode="auto">
          <a:xfrm>
            <a:off x="900113" y="260350"/>
            <a:ext cx="7315200" cy="730250"/>
          </a:xfrm>
          <a:prstGeom prst="rect">
            <a:avLst/>
          </a:prstGeom>
          <a:solidFill>
            <a:schemeClr val="bg2">
              <a:lumMod val="75000"/>
            </a:schemeClr>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000099"/>
                </a:solidFill>
                <a:ea typeface="ＭＳ Ｐゴシック" panose="020B0600070205080204" pitchFamily="34" charset="-128"/>
                <a:cs typeface="Arial" panose="020B0604020202020204" pitchFamily="34" charset="0"/>
              </a:rPr>
              <a:t>Capital Adequacy Framework for Islamic Banks</a:t>
            </a:r>
          </a:p>
        </p:txBody>
      </p:sp>
      <p:sp>
        <p:nvSpPr>
          <p:cNvPr id="52247" name="Rectangle 5">
            <a:extLst>
              <a:ext uri="{FF2B5EF4-FFF2-40B4-BE49-F238E27FC236}">
                <a16:creationId xmlns:a16="http://schemas.microsoft.com/office/drawing/2014/main" id="{6784AFCE-936F-44EA-BE7D-678CBAB4FEFB}"/>
              </a:ext>
            </a:extLst>
          </p:cNvPr>
          <p:cNvSpPr>
            <a:spLocks noChangeArrowheads="1"/>
          </p:cNvSpPr>
          <p:nvPr/>
        </p:nvSpPr>
        <p:spPr bwMode="auto">
          <a:xfrm>
            <a:off x="5110163" y="1535113"/>
            <a:ext cx="2174875" cy="1052512"/>
          </a:xfrm>
          <a:prstGeom prst="rect">
            <a:avLst/>
          </a:prstGeom>
          <a:solidFill>
            <a:srgbClr val="EAEAEA"/>
          </a:solidFill>
          <a:ln>
            <a:noFill/>
          </a:ln>
          <a:effectLst>
            <a:prstShdw prst="shdw17" dist="17961" dir="2700000">
              <a:srgbClr val="8C8C8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48" name="Rectangle 6">
            <a:extLst>
              <a:ext uri="{FF2B5EF4-FFF2-40B4-BE49-F238E27FC236}">
                <a16:creationId xmlns:a16="http://schemas.microsoft.com/office/drawing/2014/main" id="{C2D150F2-A22F-4BC1-9A54-DDCEC00E2116}"/>
              </a:ext>
            </a:extLst>
          </p:cNvPr>
          <p:cNvSpPr>
            <a:spLocks noChangeArrowheads="1"/>
          </p:cNvSpPr>
          <p:nvPr/>
        </p:nvSpPr>
        <p:spPr bwMode="auto">
          <a:xfrm>
            <a:off x="5110163" y="1212850"/>
            <a:ext cx="2176462" cy="374650"/>
          </a:xfrm>
          <a:prstGeom prst="rect">
            <a:avLst/>
          </a:prstGeom>
          <a:solidFill>
            <a:schemeClr val="tx2"/>
          </a:solidFill>
          <a:ln>
            <a:noFill/>
          </a:ln>
          <a:effectLst>
            <a:prstShdw prst="shdw17" dist="17961" dir="2700000">
              <a:srgbClr val="1F3D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30" name="Text Box 7">
            <a:extLst>
              <a:ext uri="{FF2B5EF4-FFF2-40B4-BE49-F238E27FC236}">
                <a16:creationId xmlns:a16="http://schemas.microsoft.com/office/drawing/2014/main" id="{DB9336B5-1BF2-477D-A152-592A95EB3534}"/>
              </a:ext>
            </a:extLst>
          </p:cNvPr>
          <p:cNvSpPr txBox="1">
            <a:spLocks noChangeArrowheads="1"/>
          </p:cNvSpPr>
          <p:nvPr/>
        </p:nvSpPr>
        <p:spPr bwMode="auto">
          <a:xfrm>
            <a:off x="5153025" y="1228725"/>
            <a:ext cx="2062163" cy="304800"/>
          </a:xfrm>
          <a:prstGeom prst="rect">
            <a:avLst/>
          </a:prstGeom>
          <a:noFill/>
          <a:ln w="9525">
            <a:noFill/>
            <a:miter lim="800000"/>
            <a:headEnd/>
            <a:tailEnd/>
          </a:ln>
          <a:effectLst/>
        </p:spPr>
        <p:txBody>
          <a:bodyPr>
            <a:spAutoFit/>
          </a:bodyPr>
          <a:lstStyle/>
          <a:p>
            <a:pPr algn="ctr">
              <a:defRPr/>
            </a:pPr>
            <a:r>
              <a:rPr lang="en-US" sz="1400" dirty="0">
                <a:solidFill>
                  <a:schemeClr val="bg1"/>
                </a:solidFill>
                <a:latin typeface="+mj-lt"/>
                <a:cs typeface="Lucida Sans Unicode" pitchFamily="34" charset="0"/>
              </a:rPr>
              <a:t>Risk profile</a:t>
            </a:r>
          </a:p>
        </p:txBody>
      </p:sp>
      <p:sp>
        <p:nvSpPr>
          <p:cNvPr id="31" name="Text Box 8">
            <a:extLst>
              <a:ext uri="{FF2B5EF4-FFF2-40B4-BE49-F238E27FC236}">
                <a16:creationId xmlns:a16="http://schemas.microsoft.com/office/drawing/2014/main" id="{3669CBF0-026F-4CEC-9ADA-C2C3F234C4D9}"/>
              </a:ext>
            </a:extLst>
          </p:cNvPr>
          <p:cNvSpPr txBox="1">
            <a:spLocks noChangeArrowheads="1"/>
          </p:cNvSpPr>
          <p:nvPr/>
        </p:nvSpPr>
        <p:spPr bwMode="auto">
          <a:xfrm>
            <a:off x="5145088" y="1544638"/>
            <a:ext cx="2232025" cy="885825"/>
          </a:xfrm>
          <a:prstGeom prst="rect">
            <a:avLst/>
          </a:prstGeom>
          <a:noFill/>
          <a:ln w="9525">
            <a:noFill/>
            <a:miter lim="800000"/>
            <a:headEnd/>
            <a:tailEnd/>
          </a:ln>
          <a:effectLst>
            <a:prstShdw prst="shdw17" dist="17961" dir="2700000">
              <a:srgbClr val="EAEAEA">
                <a:gamma/>
                <a:shade val="60000"/>
                <a:invGamma/>
              </a:srgbClr>
            </a:prstShdw>
          </a:effectLst>
        </p:spPr>
        <p:txBody>
          <a:bodyPr anchor="ctr">
            <a:spAutoFit/>
          </a:bodyPr>
          <a:lstStyle/>
          <a:p>
            <a:pPr marL="177800" indent="-177800" algn="ctr">
              <a:defRPr/>
            </a:pPr>
            <a:r>
              <a:rPr lang="en-US" sz="1300" dirty="0">
                <a:solidFill>
                  <a:srgbClr val="0000CC"/>
                </a:solidFill>
                <a:latin typeface="+mj-lt"/>
                <a:cs typeface="Lucida Sans Unicode" pitchFamily="34" charset="0"/>
              </a:rPr>
              <a:t>Shariah contracts</a:t>
            </a:r>
          </a:p>
          <a:p>
            <a:pPr marL="177800" indent="-177800" algn="ctr">
              <a:defRPr/>
            </a:pPr>
            <a:r>
              <a:rPr lang="en-US" sz="1300" dirty="0">
                <a:solidFill>
                  <a:srgbClr val="0000CC"/>
                </a:solidFill>
                <a:latin typeface="+mj-lt"/>
                <a:ea typeface="SimSun" pitchFamily="2" charset="-122"/>
                <a:cs typeface="Lucida Sans Unicode" pitchFamily="34" charset="0"/>
              </a:rPr>
              <a:t>Trading book instruments, </a:t>
            </a:r>
            <a:r>
              <a:rPr lang="en-US" sz="1300" dirty="0" err="1">
                <a:solidFill>
                  <a:srgbClr val="0000CC"/>
                </a:solidFill>
                <a:latin typeface="+mj-lt"/>
                <a:ea typeface="SimSun" pitchFamily="2" charset="-122"/>
                <a:cs typeface="Lucida Sans Unicode" pitchFamily="34" charset="0"/>
              </a:rPr>
              <a:t>Forex</a:t>
            </a:r>
            <a:r>
              <a:rPr lang="en-US" sz="1300" dirty="0">
                <a:solidFill>
                  <a:srgbClr val="0000CC"/>
                </a:solidFill>
                <a:latin typeface="+mj-lt"/>
                <a:ea typeface="SimSun" pitchFamily="2" charset="-122"/>
                <a:cs typeface="Lucida Sans Unicode" pitchFamily="34" charset="0"/>
              </a:rPr>
              <a:t>, Commodities &amp; Physical assets </a:t>
            </a:r>
          </a:p>
        </p:txBody>
      </p:sp>
      <p:sp>
        <p:nvSpPr>
          <p:cNvPr id="52251" name="AutoShape 9">
            <a:extLst>
              <a:ext uri="{FF2B5EF4-FFF2-40B4-BE49-F238E27FC236}">
                <a16:creationId xmlns:a16="http://schemas.microsoft.com/office/drawing/2014/main" id="{6FBE1907-B786-4813-AE27-EA52C19ECFE3}"/>
              </a:ext>
            </a:extLst>
          </p:cNvPr>
          <p:cNvSpPr>
            <a:spLocks noChangeArrowheads="1"/>
          </p:cNvSpPr>
          <p:nvPr/>
        </p:nvSpPr>
        <p:spPr bwMode="blackGray">
          <a:xfrm rot="10800000" flipH="1">
            <a:off x="5403850" y="2689225"/>
            <a:ext cx="1649413" cy="112713"/>
          </a:xfrm>
          <a:prstGeom prst="triangle">
            <a:avLst>
              <a:gd name="adj" fmla="val 50000"/>
            </a:avLst>
          </a:prstGeom>
          <a:solidFill>
            <a:srgbClr val="0000FF"/>
          </a:solidFill>
          <a:ln w="12700" algn="ctr">
            <a:solidFill>
              <a:schemeClr val="accent1"/>
            </a:solidFill>
            <a:miter lim="800000"/>
            <a:headEnd/>
            <a:tailEnd/>
          </a:ln>
        </p:spPr>
        <p:txBody>
          <a:bodyPr rot="10800000"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52252" name="Rectangle 15">
            <a:extLst>
              <a:ext uri="{FF2B5EF4-FFF2-40B4-BE49-F238E27FC236}">
                <a16:creationId xmlns:a16="http://schemas.microsoft.com/office/drawing/2014/main" id="{AFA3DA52-9F14-414B-9415-830B556163C6}"/>
              </a:ext>
            </a:extLst>
          </p:cNvPr>
          <p:cNvSpPr>
            <a:spLocks noChangeArrowheads="1"/>
          </p:cNvSpPr>
          <p:nvPr/>
        </p:nvSpPr>
        <p:spPr bwMode="auto">
          <a:xfrm>
            <a:off x="5110163" y="2997200"/>
            <a:ext cx="2159000" cy="463550"/>
          </a:xfrm>
          <a:prstGeom prst="rect">
            <a:avLst/>
          </a:prstGeom>
          <a:solidFill>
            <a:schemeClr val="tx2"/>
          </a:solidFill>
          <a:ln>
            <a:noFill/>
          </a:ln>
          <a:effectLst>
            <a:prstShdw prst="shdw17" dist="17961" dir="2700000">
              <a:srgbClr val="1F3D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34" name="Text Box 16">
            <a:extLst>
              <a:ext uri="{FF2B5EF4-FFF2-40B4-BE49-F238E27FC236}">
                <a16:creationId xmlns:a16="http://schemas.microsoft.com/office/drawing/2014/main" id="{CDF8AA9C-B4CD-4876-8456-635DCBB0AFB4}"/>
              </a:ext>
            </a:extLst>
          </p:cNvPr>
          <p:cNvSpPr txBox="1">
            <a:spLocks noChangeArrowheads="1"/>
          </p:cNvSpPr>
          <p:nvPr/>
        </p:nvSpPr>
        <p:spPr bwMode="auto">
          <a:xfrm>
            <a:off x="5162550" y="2982913"/>
            <a:ext cx="2035175" cy="517525"/>
          </a:xfrm>
          <a:prstGeom prst="rect">
            <a:avLst/>
          </a:prstGeom>
          <a:noFill/>
          <a:ln w="9525">
            <a:noFill/>
            <a:miter lim="800000"/>
            <a:headEnd/>
            <a:tailEnd/>
          </a:ln>
          <a:effectLst/>
        </p:spPr>
        <p:txBody>
          <a:bodyPr>
            <a:spAutoFit/>
          </a:bodyPr>
          <a:lstStyle/>
          <a:p>
            <a:pPr algn="ctr">
              <a:defRPr/>
            </a:pPr>
            <a:r>
              <a:rPr lang="en-US" sz="1400" dirty="0">
                <a:solidFill>
                  <a:schemeClr val="bg1"/>
                </a:solidFill>
                <a:latin typeface="+mj-lt"/>
                <a:cs typeface="Lucida Sans Unicode" pitchFamily="34" charset="0"/>
              </a:rPr>
              <a:t>Risk exposures &amp; measurement</a:t>
            </a:r>
          </a:p>
        </p:txBody>
      </p:sp>
      <p:sp>
        <p:nvSpPr>
          <p:cNvPr id="52254" name="Rectangle 21">
            <a:extLst>
              <a:ext uri="{FF2B5EF4-FFF2-40B4-BE49-F238E27FC236}">
                <a16:creationId xmlns:a16="http://schemas.microsoft.com/office/drawing/2014/main" id="{9FC0E414-687A-40D0-810A-5A2FF1516DF9}"/>
              </a:ext>
            </a:extLst>
          </p:cNvPr>
          <p:cNvSpPr>
            <a:spLocks noChangeArrowheads="1"/>
          </p:cNvSpPr>
          <p:nvPr/>
        </p:nvSpPr>
        <p:spPr bwMode="blackGray">
          <a:xfrm>
            <a:off x="5013325" y="2917825"/>
            <a:ext cx="2338388" cy="1670050"/>
          </a:xfrm>
          <a:prstGeom prst="rect">
            <a:avLst/>
          </a:prstGeom>
          <a:noFill/>
          <a:ln w="28575" algn="ctr">
            <a:solidFill>
              <a:srgbClr val="FF33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a:p>
        </p:txBody>
      </p:sp>
      <p:sp>
        <p:nvSpPr>
          <p:cNvPr id="2" name="Date Placeholder 1">
            <a:extLst>
              <a:ext uri="{FF2B5EF4-FFF2-40B4-BE49-F238E27FC236}">
                <a16:creationId xmlns:a16="http://schemas.microsoft.com/office/drawing/2014/main" id="{910AA214-3778-4824-9916-63D6AC1FA3BF}"/>
              </a:ext>
            </a:extLst>
          </p:cNvPr>
          <p:cNvSpPr>
            <a:spLocks noGrp="1"/>
          </p:cNvSpPr>
          <p:nvPr>
            <p:ph type="dt" sz="half" idx="10"/>
          </p:nvPr>
        </p:nvSpPr>
        <p:spPr/>
        <p:txBody>
          <a:bodyPr/>
          <a:lstStyle/>
          <a:p>
            <a:pPr>
              <a:defRPr/>
            </a:pPr>
            <a:fld id="{64B2052A-E390-46F1-8A23-676D34A33C1B}" type="datetime1">
              <a:rPr lang="en-US" smtClean="0"/>
              <a:t>3/24/2022</a:t>
            </a:fld>
            <a:endParaRPr lang="en-GB"/>
          </a:p>
        </p:txBody>
      </p:sp>
    </p:spTree>
    <p:extLst>
      <p:ext uri="{BB962C8B-B14F-4D97-AF65-F5344CB8AC3E}">
        <p14:creationId xmlns:p14="http://schemas.microsoft.com/office/powerpoint/2010/main" val="420637412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864" name="Group 272">
            <a:extLst>
              <a:ext uri="{FF2B5EF4-FFF2-40B4-BE49-F238E27FC236}">
                <a16:creationId xmlns:a16="http://schemas.microsoft.com/office/drawing/2014/main" id="{9053D494-CBAF-432F-8517-D1BE1B447BDB}"/>
              </a:ext>
            </a:extLst>
          </p:cNvPr>
          <p:cNvGraphicFramePr>
            <a:graphicFrameLocks noGrp="1"/>
          </p:cNvGraphicFramePr>
          <p:nvPr>
            <p:ph sz="half" idx="2"/>
            <p:extLst>
              <p:ext uri="{D42A27DB-BD31-4B8C-83A1-F6EECF244321}">
                <p14:modId xmlns:p14="http://schemas.microsoft.com/office/powerpoint/2010/main" val="4201369393"/>
              </p:ext>
            </p:extLst>
          </p:nvPr>
        </p:nvGraphicFramePr>
        <p:xfrm>
          <a:off x="504031" y="2209800"/>
          <a:ext cx="8135937" cy="4264028"/>
        </p:xfrm>
        <a:graphic>
          <a:graphicData uri="http://schemas.openxmlformats.org/drawingml/2006/table">
            <a:tbl>
              <a:tblPr/>
              <a:tblGrid>
                <a:gridCol w="2592387">
                  <a:extLst>
                    <a:ext uri="{9D8B030D-6E8A-4147-A177-3AD203B41FA5}">
                      <a16:colId xmlns:a16="http://schemas.microsoft.com/office/drawing/2014/main" val="20000"/>
                    </a:ext>
                  </a:extLst>
                </a:gridCol>
                <a:gridCol w="5543550">
                  <a:extLst>
                    <a:ext uri="{9D8B030D-6E8A-4147-A177-3AD203B41FA5}">
                      <a16:colId xmlns:a16="http://schemas.microsoft.com/office/drawing/2014/main" val="20001"/>
                    </a:ext>
                  </a:extLst>
                </a:gridCol>
              </a:tblGrid>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Governance of Shariah Committee</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Governance of Shariah Committee &amp; internal process required to ensure Shariah compliance</a:t>
                      </a:r>
                      <a:endParaRPr kumimoji="0" lang="en-US" sz="1200" b="0" i="0" u="none" strike="noStrike" cap="none" normalizeH="0" baseline="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8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bg1"/>
                          </a:solidFill>
                          <a:effectLst/>
                          <a:latin typeface="Arial" charset="0"/>
                        </a:rPr>
                        <a:t>Capital Adequacy Framework for Islamic Banks (CAFIB)</a:t>
                      </a:r>
                      <a:endParaRPr kumimoji="0" lang="en-US" sz="1200" b="1" i="0" u="none" strike="noStrike" cap="none" normalizeH="0" baseline="0">
                        <a:ln>
                          <a:noFill/>
                        </a:ln>
                        <a:solidFill>
                          <a:schemeClr val="bg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Identification and measurement of risk based on underlying Shariah contracts</a:t>
                      </a:r>
                      <a:endParaRPr kumimoji="0" lang="en-US" sz="1200" b="0" i="0" u="none" strike="noStrike" cap="none" normalizeH="0" baseline="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bg1"/>
                          </a:solidFill>
                          <a:effectLst/>
                          <a:latin typeface="Arial" charset="0"/>
                        </a:rPr>
                        <a:t>PSIA as Risk Absorbent Framework</a:t>
                      </a:r>
                      <a:endParaRPr kumimoji="0" lang="en-US" sz="1200" b="1" i="0" u="none" strike="noStrike" cap="none" normalizeH="0" baseline="0">
                        <a:ln>
                          <a:noFill/>
                        </a:ln>
                        <a:solidFill>
                          <a:schemeClr val="bg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Assets funded by PSIA does not require capital if comply with requirements for effective risk transfer</a:t>
                      </a:r>
                      <a:endParaRPr kumimoji="0" lang="en-US" sz="1200" b="0" i="0" u="none" strike="noStrike" cap="none" normalizeH="0" baseline="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Rate of Return Framework</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Standardise methodology to compute rate of return payable to  depositors</a:t>
                      </a:r>
                      <a:endParaRPr kumimoji="0" lang="en-US" sz="1200" b="0" i="0" u="none" strike="noStrike" cap="none" normalizeH="0" baseline="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Guidelines on Profit Equalisation Reserves (PER)</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Set out operational mechanism &amp; accounting of PER, which is a risk management tool to mitigate the effect of displaced commercial risk </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Property Development &amp; Investment Activities</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Policy requirements governing Islamic bank’s involvement in property development &amp; property investment activities</a:t>
                      </a:r>
                      <a:endParaRPr kumimoji="0" lang="en-US" sz="1200" b="0" i="0" u="none" strike="noStrike" cap="none" normalizeH="0" baseline="0" dirty="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bg1"/>
                          </a:solidFill>
                          <a:effectLst/>
                          <a:latin typeface="Arial" charset="0"/>
                        </a:rPr>
                        <a:t>Guidelines on Musharakah &amp; Mudharabah Contracts</a:t>
                      </a:r>
                      <a:endParaRPr kumimoji="0" lang="en-US" sz="1200" b="1" i="0" u="none" strike="noStrike" cap="none" normalizeH="0" baseline="0">
                        <a:ln>
                          <a:noFill/>
                        </a:ln>
                        <a:solidFill>
                          <a:schemeClr val="bg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Policies &amp; regulatory provisions that govern Islamic banking assets structured based on Musharakah and Mudharabah contracts</a:t>
                      </a:r>
                      <a:endParaRPr kumimoji="0" lang="en-US" sz="1200" b="0" i="0" u="none" strike="noStrike" cap="none" normalizeH="0" baseline="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49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Arial" charset="0"/>
                        </a:rPr>
                        <a:t>Financial Disclosure for Islamic Banking Institutions</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Provide basis for disclosure and presentation of reports &amp; financial statements</a:t>
                      </a:r>
                      <a:endParaRPr kumimoji="0" lang="en-US" sz="1200" b="0" i="0" u="none" strike="noStrike" cap="none" normalizeH="0" baseline="0">
                        <a:ln>
                          <a:noFill/>
                        </a:ln>
                        <a:solidFill>
                          <a:schemeClr val="tx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bg1"/>
                          </a:solidFill>
                          <a:effectLst/>
                          <a:latin typeface="Arial" charset="0"/>
                        </a:rPr>
                        <a:t>Firewalls for Islamic window operation</a:t>
                      </a:r>
                      <a:endParaRPr kumimoji="0" lang="en-US" sz="1200" b="1" i="0" u="none" strike="noStrike" cap="none" normalizeH="0" baseline="0">
                        <a:ln>
                          <a:noFill/>
                        </a:ln>
                        <a:solidFill>
                          <a:schemeClr val="bg1"/>
                        </a:solidFill>
                        <a:effectLst/>
                        <a:latin typeface="Arial" charset="0"/>
                      </a:endParaRP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Specific guidelines for Islamic window that seek to promote strategic  focus in Islamic banking business &amp; ensures no co-mingling of funds</a:t>
                      </a:r>
                    </a:p>
                  </a:txBody>
                  <a:tcPr marL="90000" marR="90000" marT="18000" marB="180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8"/>
                  </a:ext>
                </a:extLst>
              </a:tr>
            </a:tbl>
          </a:graphicData>
        </a:graphic>
      </p:graphicFrame>
      <p:sp>
        <p:nvSpPr>
          <p:cNvPr id="50210" name="Text Box 36">
            <a:extLst>
              <a:ext uri="{FF2B5EF4-FFF2-40B4-BE49-F238E27FC236}">
                <a16:creationId xmlns:a16="http://schemas.microsoft.com/office/drawing/2014/main" id="{FCA4725E-BA3B-4E6A-B421-E62C206028CF}"/>
              </a:ext>
            </a:extLst>
          </p:cNvPr>
          <p:cNvSpPr txBox="1">
            <a:spLocks noChangeArrowheads="1"/>
          </p:cNvSpPr>
          <p:nvPr/>
        </p:nvSpPr>
        <p:spPr bwMode="auto">
          <a:xfrm>
            <a:off x="612775" y="236538"/>
            <a:ext cx="7775575"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pPr>
            <a:r>
              <a:rPr lang="en-US" altLang="en-US" sz="2000" b="1">
                <a:solidFill>
                  <a:srgbClr val="339933"/>
                </a:solidFill>
                <a:ea typeface="ＭＳ Ｐゴシック" panose="020B0600070205080204" pitchFamily="34" charset="-128"/>
                <a:cs typeface="Arial" panose="020B0604020202020204" pitchFamily="34" charset="0"/>
              </a:rPr>
              <a:t>Regulatory frameworks</a:t>
            </a:r>
            <a:r>
              <a:rPr lang="en-US" altLang="en-US" b="1">
                <a:solidFill>
                  <a:srgbClr val="000099"/>
                </a:solidFill>
                <a:ea typeface="ＭＳ Ｐゴシック" panose="020B0600070205080204" pitchFamily="34" charset="-128"/>
                <a:cs typeface="Arial" panose="020B0604020202020204" pitchFamily="34" charset="0"/>
              </a:rPr>
              <a:t> developed based on universal prudential wisdom,</a:t>
            </a:r>
            <a:r>
              <a:rPr lang="en-US" altLang="en-US">
                <a:ea typeface="ＭＳ Ｐゴシック" panose="020B0600070205080204" pitchFamily="34" charset="-128"/>
                <a:cs typeface="Arial" panose="020B0604020202020204" pitchFamily="34" charset="0"/>
              </a:rPr>
              <a:t> </a:t>
            </a:r>
            <a:r>
              <a:rPr lang="en-US" altLang="en-US" b="1">
                <a:solidFill>
                  <a:srgbClr val="000099"/>
                </a:solidFill>
                <a:ea typeface="ＭＳ Ｐゴシック" panose="020B0600070205080204" pitchFamily="34" charset="-128"/>
                <a:cs typeface="Arial" panose="020B0604020202020204" pitchFamily="34" charset="0"/>
              </a:rPr>
              <a:t>with </a:t>
            </a:r>
            <a:r>
              <a:rPr lang="en-US" altLang="en-US" b="1">
                <a:solidFill>
                  <a:srgbClr val="339933"/>
                </a:solidFill>
                <a:ea typeface="ＭＳ Ｐゴシック" panose="020B0600070205080204" pitchFamily="34" charset="-128"/>
                <a:cs typeface="Arial" panose="020B0604020202020204" pitchFamily="34" charset="0"/>
              </a:rPr>
              <a:t>extra consideration </a:t>
            </a:r>
            <a:r>
              <a:rPr lang="en-US" altLang="en-US" b="1">
                <a:solidFill>
                  <a:srgbClr val="000099"/>
                </a:solidFill>
                <a:ea typeface="ＭＳ Ｐゴシック" panose="020B0600070205080204" pitchFamily="34" charset="-128"/>
                <a:cs typeface="Arial" panose="020B0604020202020204" pitchFamily="34" charset="0"/>
              </a:rPr>
              <a:t>on specificities of IF</a:t>
            </a:r>
            <a:r>
              <a:rPr lang="en-US" altLang="en-US">
                <a:ea typeface="ＭＳ Ｐゴシック" panose="020B0600070205080204" pitchFamily="34" charset="-128"/>
                <a:cs typeface="Arial" panose="020B0604020202020204" pitchFamily="34" charset="0"/>
              </a:rPr>
              <a:t> </a:t>
            </a:r>
            <a:r>
              <a:rPr lang="en-US" altLang="en-US" b="1">
                <a:solidFill>
                  <a:srgbClr val="000099"/>
                </a:solidFill>
                <a:ea typeface="ＭＳ Ｐゴシック" panose="020B0600070205080204" pitchFamily="34" charset="-128"/>
                <a:cs typeface="Arial" panose="020B0604020202020204" pitchFamily="34" charset="0"/>
              </a:rPr>
              <a:t>…</a:t>
            </a:r>
          </a:p>
        </p:txBody>
      </p:sp>
      <p:sp>
        <p:nvSpPr>
          <p:cNvPr id="50212" name="AutoShape 228">
            <a:extLst>
              <a:ext uri="{FF2B5EF4-FFF2-40B4-BE49-F238E27FC236}">
                <a16:creationId xmlns:a16="http://schemas.microsoft.com/office/drawing/2014/main" id="{9E2AEB0B-803E-4C15-B317-9D0201376C58}"/>
              </a:ext>
            </a:extLst>
          </p:cNvPr>
          <p:cNvSpPr>
            <a:spLocks noChangeArrowheads="1"/>
          </p:cNvSpPr>
          <p:nvPr/>
        </p:nvSpPr>
        <p:spPr bwMode="auto">
          <a:xfrm>
            <a:off x="3060700" y="1773238"/>
            <a:ext cx="3240088" cy="546100"/>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0213" name="Text Box 229">
            <a:extLst>
              <a:ext uri="{FF2B5EF4-FFF2-40B4-BE49-F238E27FC236}">
                <a16:creationId xmlns:a16="http://schemas.microsoft.com/office/drawing/2014/main" id="{EB8F532C-BF02-4509-BBC0-B12803873F86}"/>
              </a:ext>
            </a:extLst>
          </p:cNvPr>
          <p:cNvSpPr txBox="1">
            <a:spLocks noChangeArrowheads="1"/>
          </p:cNvSpPr>
          <p:nvPr/>
        </p:nvSpPr>
        <p:spPr bwMode="auto">
          <a:xfrm>
            <a:off x="693738" y="1196975"/>
            <a:ext cx="2438400" cy="573088"/>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333399"/>
                </a:solidFill>
                <a:ea typeface="ＭＳ Ｐゴシック" panose="020B0600070205080204" pitchFamily="34" charset="-128"/>
              </a:rPr>
              <a:t>Preserve sound Islamic </a:t>
            </a:r>
          </a:p>
          <a:p>
            <a:pPr algn="ctr" eaLnBrk="1" hangingPunct="1"/>
            <a:r>
              <a:rPr lang="en-US" altLang="en-US" sz="1400" b="1">
                <a:solidFill>
                  <a:srgbClr val="333399"/>
                </a:solidFill>
                <a:ea typeface="ＭＳ Ｐゴシック" panose="020B0600070205080204" pitchFamily="34" charset="-128"/>
              </a:rPr>
              <a:t>financial system</a:t>
            </a:r>
          </a:p>
        </p:txBody>
      </p:sp>
      <p:sp>
        <p:nvSpPr>
          <p:cNvPr id="50214" name="Text Box 230">
            <a:extLst>
              <a:ext uri="{FF2B5EF4-FFF2-40B4-BE49-F238E27FC236}">
                <a16:creationId xmlns:a16="http://schemas.microsoft.com/office/drawing/2014/main" id="{3BFE26CB-20EF-4FB8-82EA-E9C448144F74}"/>
              </a:ext>
            </a:extLst>
          </p:cNvPr>
          <p:cNvSpPr txBox="1">
            <a:spLocks noChangeArrowheads="1"/>
          </p:cNvSpPr>
          <p:nvPr/>
        </p:nvSpPr>
        <p:spPr bwMode="auto">
          <a:xfrm>
            <a:off x="5940425" y="1196975"/>
            <a:ext cx="2447925" cy="5762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333399"/>
                </a:solidFill>
                <a:ea typeface="ＭＳ Ｐゴシック" panose="020B0600070205080204" pitchFamily="34" charset="-128"/>
              </a:rPr>
              <a:t>Preserve sancity of </a:t>
            </a:r>
          </a:p>
          <a:p>
            <a:pPr algn="ctr" eaLnBrk="1" hangingPunct="1"/>
            <a:r>
              <a:rPr lang="en-US" altLang="en-US" sz="1400" b="1">
                <a:solidFill>
                  <a:srgbClr val="333399"/>
                </a:solidFill>
                <a:ea typeface="ＭＳ Ｐゴシック" panose="020B0600070205080204" pitchFamily="34" charset="-128"/>
              </a:rPr>
              <a:t>Shariah conducts</a:t>
            </a:r>
          </a:p>
        </p:txBody>
      </p:sp>
      <p:sp>
        <p:nvSpPr>
          <p:cNvPr id="50215" name="Line 231">
            <a:extLst>
              <a:ext uri="{FF2B5EF4-FFF2-40B4-BE49-F238E27FC236}">
                <a16:creationId xmlns:a16="http://schemas.microsoft.com/office/drawing/2014/main" id="{B41F76B7-6B4A-4EC0-B5DF-E4C1C837BAF0}"/>
              </a:ext>
            </a:extLst>
          </p:cNvPr>
          <p:cNvSpPr>
            <a:spLocks noChangeShapeType="1"/>
          </p:cNvSpPr>
          <p:nvPr/>
        </p:nvSpPr>
        <p:spPr bwMode="auto">
          <a:xfrm>
            <a:off x="1620838" y="1773238"/>
            <a:ext cx="56880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16" name="Rectangle 232">
            <a:extLst>
              <a:ext uri="{FF2B5EF4-FFF2-40B4-BE49-F238E27FC236}">
                <a16:creationId xmlns:a16="http://schemas.microsoft.com/office/drawing/2014/main" id="{E0E61DC4-8092-4C3D-ACF0-8C7F904FC38D}"/>
              </a:ext>
            </a:extLst>
          </p:cNvPr>
          <p:cNvSpPr>
            <a:spLocks noChangeArrowheads="1"/>
          </p:cNvSpPr>
          <p:nvPr/>
        </p:nvSpPr>
        <p:spPr bwMode="auto">
          <a:xfrm>
            <a:off x="3419475" y="1844675"/>
            <a:ext cx="2520950" cy="45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99"/>
                </a:solidFill>
                <a:ea typeface="ＭＳ Ｐゴシック" panose="020B0600070205080204" pitchFamily="34" charset="-128"/>
              </a:rPr>
              <a:t>Objective:</a:t>
            </a:r>
          </a:p>
          <a:p>
            <a:pPr algn="ctr" eaLnBrk="1" hangingPunct="1"/>
            <a:r>
              <a:rPr lang="en-US" altLang="en-US" sz="1200" b="1">
                <a:solidFill>
                  <a:srgbClr val="333399"/>
                </a:solidFill>
                <a:ea typeface="ＭＳ Ｐゴシック" panose="020B0600070205080204" pitchFamily="34" charset="-128"/>
              </a:rPr>
              <a:t>Ensure financial stability</a:t>
            </a:r>
          </a:p>
        </p:txBody>
      </p:sp>
      <p:sp>
        <p:nvSpPr>
          <p:cNvPr id="2" name="Footer Placeholder 1">
            <a:extLst>
              <a:ext uri="{FF2B5EF4-FFF2-40B4-BE49-F238E27FC236}">
                <a16:creationId xmlns:a16="http://schemas.microsoft.com/office/drawing/2014/main" id="{E5AB89B7-54FC-4899-9FCA-8CEDC28F2DF7}"/>
              </a:ext>
            </a:extLst>
          </p:cNvPr>
          <p:cNvSpPr>
            <a:spLocks noGrp="1"/>
          </p:cNvSpPr>
          <p:nvPr>
            <p:ph type="ftr" sz="quarter" idx="10"/>
          </p:nvPr>
        </p:nvSpPr>
        <p:spPr/>
        <p:txBody>
          <a:bodyPr/>
          <a:lstStyle/>
          <a:p>
            <a:pPr>
              <a:defRPr/>
            </a:pPr>
            <a:r>
              <a:rPr lang="en-US"/>
              <a:t>8th AFRICA SUMMIT ORGANIZED BY ALHUDA ICBE, BANJUL THE GAMBIA </a:t>
            </a:r>
          </a:p>
        </p:txBody>
      </p:sp>
    </p:spTree>
  </p:cSld>
  <p:clrMapOvr>
    <a:masterClrMapping/>
  </p:clrMapOvr>
  <p:transition spd="med">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E4CB10C-C395-4CC8-9C98-8AFC54572A8A}"/>
              </a:ext>
            </a:extLst>
          </p:cNvPr>
          <p:cNvSpPr>
            <a:spLocks noGrp="1" noChangeArrowheads="1"/>
          </p:cNvSpPr>
          <p:nvPr>
            <p:ph type="title"/>
          </p:nvPr>
        </p:nvSpPr>
        <p:spPr>
          <a:xfrm>
            <a:off x="468313" y="333375"/>
            <a:ext cx="8061325" cy="422275"/>
          </a:xfrm>
          <a:solidFill>
            <a:schemeClr val="accent3">
              <a:lumMod val="40000"/>
              <a:lumOff val="60000"/>
            </a:schemeClr>
          </a:solidFill>
        </p:spPr>
        <p:txBody>
          <a:bodyPr/>
          <a:lstStyle/>
          <a:p>
            <a:pPr eaLnBrk="1" hangingPunct="1"/>
            <a:r>
              <a:rPr lang="en-US" altLang="en-US" sz="2000" b="0" dirty="0">
                <a:solidFill>
                  <a:schemeClr val="accent2"/>
                </a:solidFill>
              </a:rPr>
              <a:t>Profit sharing investment account (PSIA) as risk absorbent framework</a:t>
            </a:r>
          </a:p>
        </p:txBody>
      </p:sp>
      <p:sp>
        <p:nvSpPr>
          <p:cNvPr id="53251" name="Text Box 3">
            <a:extLst>
              <a:ext uri="{FF2B5EF4-FFF2-40B4-BE49-F238E27FC236}">
                <a16:creationId xmlns:a16="http://schemas.microsoft.com/office/drawing/2014/main" id="{1F76E7E0-FD82-4AA6-890C-CC6962E4A0A5}"/>
              </a:ext>
            </a:extLst>
          </p:cNvPr>
          <p:cNvSpPr txBox="1">
            <a:spLocks noChangeArrowheads="1"/>
          </p:cNvSpPr>
          <p:nvPr/>
        </p:nvSpPr>
        <p:spPr bwMode="auto">
          <a:xfrm>
            <a:off x="539750" y="1052513"/>
            <a:ext cx="8353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0000"/>
              </a:spcBef>
              <a:spcAft>
                <a:spcPct val="30000"/>
              </a:spcAft>
              <a:buClr>
                <a:srgbClr val="FF0000"/>
              </a:buClr>
              <a:buSzPct val="80000"/>
              <a:buFont typeface="Wingdings" panose="05000000000000000000" pitchFamily="2" charset="2"/>
              <a:buNone/>
            </a:pPr>
            <a:r>
              <a:rPr lang="en-US" altLang="en-US" sz="1600" b="1"/>
              <a:t>IBs may deduct credit and market RWA funded by PSIA</a:t>
            </a:r>
            <a:r>
              <a:rPr lang="en-GB" altLang="en-US" sz="1600" b="1"/>
              <a:t> funds if these risks are effectively &amp; fully transferred to PSIA holders</a:t>
            </a:r>
            <a:endParaRPr lang="en-US" altLang="en-US" sz="1600"/>
          </a:p>
        </p:txBody>
      </p:sp>
      <p:sp>
        <p:nvSpPr>
          <p:cNvPr id="53252" name="Rectangle 4">
            <a:extLst>
              <a:ext uri="{FF2B5EF4-FFF2-40B4-BE49-F238E27FC236}">
                <a16:creationId xmlns:a16="http://schemas.microsoft.com/office/drawing/2014/main" id="{C234EDD6-D735-4D38-96D4-7F0FF8044DDE}"/>
              </a:ext>
            </a:extLst>
          </p:cNvPr>
          <p:cNvSpPr>
            <a:spLocks noChangeArrowheads="1"/>
          </p:cNvSpPr>
          <p:nvPr/>
        </p:nvSpPr>
        <p:spPr bwMode="blackGray">
          <a:xfrm>
            <a:off x="898525" y="3213100"/>
            <a:ext cx="3744913" cy="1584325"/>
          </a:xfrm>
          <a:prstGeom prst="rect">
            <a:avLst/>
          </a:prstGeom>
          <a:solidFill>
            <a:srgbClr val="DDDDDD"/>
          </a:solidFill>
          <a:ln>
            <a:noFill/>
          </a:ln>
          <a:effectLst>
            <a:outerShdw dist="35921" dir="2700000" algn="ctr" rotWithShape="0">
              <a:srgbClr val="969696"/>
            </a:outerShdw>
          </a:effectLst>
          <a:extLst>
            <a:ext uri="{91240B29-F687-4F45-9708-019B960494DF}">
              <a14:hiddenLine xmlns:a14="http://schemas.microsoft.com/office/drawing/2010/main" w="12700" algn="ctr">
                <a:solidFill>
                  <a:schemeClr val="accent1"/>
                </a:solidFill>
                <a:miter lim="800000"/>
                <a:headEnd/>
                <a:tailEnd/>
              </a14:hiddenLine>
            </a:ext>
          </a:extLst>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3253" name="Text Box 5">
            <a:extLst>
              <a:ext uri="{FF2B5EF4-FFF2-40B4-BE49-F238E27FC236}">
                <a16:creationId xmlns:a16="http://schemas.microsoft.com/office/drawing/2014/main" id="{44D200C6-3BB6-4829-8BCB-D6E5D5961DE5}"/>
              </a:ext>
            </a:extLst>
          </p:cNvPr>
          <p:cNvSpPr txBox="1">
            <a:spLocks noChangeArrowheads="1"/>
          </p:cNvSpPr>
          <p:nvPr/>
        </p:nvSpPr>
        <p:spPr bwMode="blackGray">
          <a:xfrm>
            <a:off x="1116013" y="3284538"/>
            <a:ext cx="2519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1600" b="1">
                <a:ea typeface="宋体" panose="02010600030101010101" pitchFamily="2" charset="-122"/>
              </a:rPr>
              <a:t>Governance of PSIA</a:t>
            </a:r>
          </a:p>
        </p:txBody>
      </p:sp>
      <p:sp>
        <p:nvSpPr>
          <p:cNvPr id="53254" name="Rectangle 6">
            <a:extLst>
              <a:ext uri="{FF2B5EF4-FFF2-40B4-BE49-F238E27FC236}">
                <a16:creationId xmlns:a16="http://schemas.microsoft.com/office/drawing/2014/main" id="{97BC0AE8-379A-411C-B442-A445E2A87C0F}"/>
              </a:ext>
            </a:extLst>
          </p:cNvPr>
          <p:cNvSpPr>
            <a:spLocks noChangeArrowheads="1"/>
          </p:cNvSpPr>
          <p:nvPr/>
        </p:nvSpPr>
        <p:spPr bwMode="blackGray">
          <a:xfrm>
            <a:off x="896938" y="4868863"/>
            <a:ext cx="3746500" cy="1728787"/>
          </a:xfrm>
          <a:prstGeom prst="rect">
            <a:avLst/>
          </a:prstGeom>
          <a:solidFill>
            <a:srgbClr val="DDDDDD"/>
          </a:solidFill>
          <a:ln>
            <a:noFill/>
          </a:ln>
          <a:effectLst>
            <a:outerShdw dist="35921" dir="2700000" algn="ctr" rotWithShape="0">
              <a:srgbClr val="969696"/>
            </a:outerShdw>
          </a:effectLst>
          <a:extLst>
            <a:ext uri="{91240B29-F687-4F45-9708-019B960494DF}">
              <a14:hiddenLine xmlns:a14="http://schemas.microsoft.com/office/drawing/2010/main" w="12700" algn="ctr">
                <a:solidFill>
                  <a:schemeClr val="accent1"/>
                </a:solidFill>
                <a:miter lim="800000"/>
                <a:headEnd/>
                <a:tailEnd/>
              </a14:hiddenLine>
            </a:ext>
          </a:extLst>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3255" name="Rectangle 7">
            <a:extLst>
              <a:ext uri="{FF2B5EF4-FFF2-40B4-BE49-F238E27FC236}">
                <a16:creationId xmlns:a16="http://schemas.microsoft.com/office/drawing/2014/main" id="{9BF26B0E-FC2F-47C0-8217-339E2F7FF75F}"/>
              </a:ext>
            </a:extLst>
          </p:cNvPr>
          <p:cNvSpPr>
            <a:spLocks noChangeArrowheads="1"/>
          </p:cNvSpPr>
          <p:nvPr/>
        </p:nvSpPr>
        <p:spPr bwMode="blackGray">
          <a:xfrm>
            <a:off x="1295400" y="4927600"/>
            <a:ext cx="3132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1600" b="1">
                <a:ea typeface="宋体" panose="02010600030101010101" pitchFamily="2" charset="-122"/>
              </a:rPr>
              <a:t>Identify and match assets with funding sources</a:t>
            </a:r>
          </a:p>
        </p:txBody>
      </p:sp>
      <p:sp>
        <p:nvSpPr>
          <p:cNvPr id="53256" name="Rectangle 8">
            <a:extLst>
              <a:ext uri="{FF2B5EF4-FFF2-40B4-BE49-F238E27FC236}">
                <a16:creationId xmlns:a16="http://schemas.microsoft.com/office/drawing/2014/main" id="{8640EBE6-A2A0-4BD4-8DA6-265AD7E89080}"/>
              </a:ext>
            </a:extLst>
          </p:cNvPr>
          <p:cNvSpPr>
            <a:spLocks noChangeArrowheads="1"/>
          </p:cNvSpPr>
          <p:nvPr/>
        </p:nvSpPr>
        <p:spPr bwMode="blackGray">
          <a:xfrm>
            <a:off x="968375" y="5521325"/>
            <a:ext cx="358457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sz="1200">
                <a:ea typeface="宋体" panose="02010600030101010101" pitchFamily="2" charset="-122"/>
              </a:rPr>
              <a:t>Tagging capability facilitates measurement of risks &amp; return </a:t>
            </a:r>
          </a:p>
          <a:p>
            <a:pPr>
              <a:spcBef>
                <a:spcPct val="20000"/>
              </a:spcBef>
              <a:buFontTx/>
              <a:buChar char="•"/>
            </a:pPr>
            <a:r>
              <a:rPr lang="en-US" altLang="en-US" sz="1200">
                <a:ea typeface="宋体" panose="02010600030101010101" pitchFamily="2" charset="-122"/>
              </a:rPr>
              <a:t>Appropriate identification &amp; measurement of losses will ensure effective risk transfer  to PSIA holders </a:t>
            </a:r>
          </a:p>
        </p:txBody>
      </p:sp>
      <p:sp>
        <p:nvSpPr>
          <p:cNvPr id="53257" name="Rectangle 9">
            <a:extLst>
              <a:ext uri="{FF2B5EF4-FFF2-40B4-BE49-F238E27FC236}">
                <a16:creationId xmlns:a16="http://schemas.microsoft.com/office/drawing/2014/main" id="{AC1FDCE2-3706-4B63-9CBA-B9B2C352B816}"/>
              </a:ext>
            </a:extLst>
          </p:cNvPr>
          <p:cNvSpPr>
            <a:spLocks noChangeArrowheads="1"/>
          </p:cNvSpPr>
          <p:nvPr/>
        </p:nvSpPr>
        <p:spPr bwMode="blackGray">
          <a:xfrm>
            <a:off x="968375" y="4940300"/>
            <a:ext cx="244475" cy="287338"/>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latin typeface="Arial Black" panose="020B0A04020102020204" pitchFamily="34" charset="0"/>
              </a:rPr>
              <a:t>3</a:t>
            </a:r>
          </a:p>
        </p:txBody>
      </p:sp>
      <p:sp>
        <p:nvSpPr>
          <p:cNvPr id="53258" name="Rectangle 10">
            <a:extLst>
              <a:ext uri="{FF2B5EF4-FFF2-40B4-BE49-F238E27FC236}">
                <a16:creationId xmlns:a16="http://schemas.microsoft.com/office/drawing/2014/main" id="{86641531-20A3-4C2A-89AD-DFB50F1F20DD}"/>
              </a:ext>
            </a:extLst>
          </p:cNvPr>
          <p:cNvSpPr>
            <a:spLocks noChangeArrowheads="1"/>
          </p:cNvSpPr>
          <p:nvPr/>
        </p:nvSpPr>
        <p:spPr bwMode="blackGray">
          <a:xfrm>
            <a:off x="971550" y="3860800"/>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sz="1200">
                <a:ea typeface="宋体" panose="02010600030101010101" pitchFamily="2" charset="-122"/>
              </a:rPr>
              <a:t>Emphasised role of Board &amp; senior management in managing PSIA funds</a:t>
            </a:r>
          </a:p>
        </p:txBody>
      </p:sp>
      <p:sp>
        <p:nvSpPr>
          <p:cNvPr id="53259" name="Rectangle 11">
            <a:extLst>
              <a:ext uri="{FF2B5EF4-FFF2-40B4-BE49-F238E27FC236}">
                <a16:creationId xmlns:a16="http://schemas.microsoft.com/office/drawing/2014/main" id="{5DE0AA58-320F-436A-A592-BBAC3B0B6A22}"/>
              </a:ext>
            </a:extLst>
          </p:cNvPr>
          <p:cNvSpPr>
            <a:spLocks noChangeArrowheads="1"/>
          </p:cNvSpPr>
          <p:nvPr/>
        </p:nvSpPr>
        <p:spPr bwMode="blackGray">
          <a:xfrm>
            <a:off x="971550" y="3284538"/>
            <a:ext cx="244475" cy="28733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latin typeface="Arial Black" panose="020B0A04020102020204" pitchFamily="34" charset="0"/>
              </a:rPr>
              <a:t>1</a:t>
            </a:r>
          </a:p>
        </p:txBody>
      </p:sp>
      <p:sp>
        <p:nvSpPr>
          <p:cNvPr id="53260" name="Rectangle 12">
            <a:extLst>
              <a:ext uri="{FF2B5EF4-FFF2-40B4-BE49-F238E27FC236}">
                <a16:creationId xmlns:a16="http://schemas.microsoft.com/office/drawing/2014/main" id="{3EC77CE4-7B83-43AA-8AE8-2C0A4BB0EC54}"/>
              </a:ext>
            </a:extLst>
          </p:cNvPr>
          <p:cNvSpPr>
            <a:spLocks noChangeArrowheads="1"/>
          </p:cNvSpPr>
          <p:nvPr/>
        </p:nvSpPr>
        <p:spPr bwMode="blackGray">
          <a:xfrm>
            <a:off x="4713288" y="4868863"/>
            <a:ext cx="3962400" cy="1728787"/>
          </a:xfrm>
          <a:prstGeom prst="rect">
            <a:avLst/>
          </a:prstGeom>
          <a:solidFill>
            <a:srgbClr val="DDDDDD"/>
          </a:solidFill>
          <a:ln>
            <a:noFill/>
          </a:ln>
          <a:effectLst>
            <a:outerShdw dist="35921" dir="2700000" algn="ctr" rotWithShape="0">
              <a:srgbClr val="969696"/>
            </a:outerShdw>
          </a:effectLst>
          <a:extLst>
            <a:ext uri="{91240B29-F687-4F45-9708-019B960494DF}">
              <a14:hiddenLine xmlns:a14="http://schemas.microsoft.com/office/drawing/2010/main" w="12700" algn="ctr">
                <a:solidFill>
                  <a:schemeClr val="accent1"/>
                </a:solidFill>
                <a:miter lim="800000"/>
                <a:headEnd/>
                <a:tailEnd/>
              </a14:hiddenLine>
            </a:ext>
          </a:extLst>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3261" name="Rectangle 13">
            <a:extLst>
              <a:ext uri="{FF2B5EF4-FFF2-40B4-BE49-F238E27FC236}">
                <a16:creationId xmlns:a16="http://schemas.microsoft.com/office/drawing/2014/main" id="{99D2A90E-75DB-4168-B642-28B987517614}"/>
              </a:ext>
            </a:extLst>
          </p:cNvPr>
          <p:cNvSpPr>
            <a:spLocks noChangeArrowheads="1"/>
          </p:cNvSpPr>
          <p:nvPr/>
        </p:nvSpPr>
        <p:spPr bwMode="blackGray">
          <a:xfrm>
            <a:off x="4786313" y="4941888"/>
            <a:ext cx="258762" cy="28733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latin typeface="Arial Black" panose="020B0A04020102020204" pitchFamily="34" charset="0"/>
              </a:rPr>
              <a:t>4</a:t>
            </a:r>
          </a:p>
        </p:txBody>
      </p:sp>
      <p:sp>
        <p:nvSpPr>
          <p:cNvPr id="53262" name="Rectangle 14">
            <a:extLst>
              <a:ext uri="{FF2B5EF4-FFF2-40B4-BE49-F238E27FC236}">
                <a16:creationId xmlns:a16="http://schemas.microsoft.com/office/drawing/2014/main" id="{CF91E571-0ACF-41CE-977C-9014B15546EF}"/>
              </a:ext>
            </a:extLst>
          </p:cNvPr>
          <p:cNvSpPr>
            <a:spLocks noChangeArrowheads="1"/>
          </p:cNvSpPr>
          <p:nvPr/>
        </p:nvSpPr>
        <p:spPr bwMode="blackGray">
          <a:xfrm>
            <a:off x="4857750" y="4927600"/>
            <a:ext cx="3602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1600" b="1">
                <a:ea typeface="宋体" panose="02010600030101010101" pitchFamily="2" charset="-122"/>
              </a:rPr>
              <a:t>Timely disclosure on relevant information to PSIA holders</a:t>
            </a:r>
          </a:p>
        </p:txBody>
      </p:sp>
      <p:sp>
        <p:nvSpPr>
          <p:cNvPr id="53263" name="Rectangle 15">
            <a:extLst>
              <a:ext uri="{FF2B5EF4-FFF2-40B4-BE49-F238E27FC236}">
                <a16:creationId xmlns:a16="http://schemas.microsoft.com/office/drawing/2014/main" id="{D09EC31F-D96C-42CE-8EA3-DE87AE9F5CB8}"/>
              </a:ext>
            </a:extLst>
          </p:cNvPr>
          <p:cNvSpPr>
            <a:spLocks noChangeArrowheads="1"/>
          </p:cNvSpPr>
          <p:nvPr/>
        </p:nvSpPr>
        <p:spPr bwMode="blackGray">
          <a:xfrm>
            <a:off x="4784725" y="5516563"/>
            <a:ext cx="3617913"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sz="1200">
                <a:ea typeface="宋体" panose="02010600030101010101" pitchFamily="2" charset="-122"/>
              </a:rPr>
              <a:t>Enables PSIA holders to make informed investment decision</a:t>
            </a:r>
          </a:p>
          <a:p>
            <a:pPr>
              <a:spcBef>
                <a:spcPct val="20000"/>
              </a:spcBef>
              <a:buFontTx/>
              <a:buChar char="•"/>
            </a:pPr>
            <a:r>
              <a:rPr lang="en-US" altLang="en-US" sz="1200">
                <a:ea typeface="宋体" panose="02010600030101010101" pitchFamily="2" charset="-122"/>
              </a:rPr>
              <a:t>Facilitate assessment of risks &amp; return profile of investment portfolio and monitoring of investment performance</a:t>
            </a:r>
          </a:p>
        </p:txBody>
      </p:sp>
      <p:sp>
        <p:nvSpPr>
          <p:cNvPr id="53264" name="Rectangle 16">
            <a:extLst>
              <a:ext uri="{FF2B5EF4-FFF2-40B4-BE49-F238E27FC236}">
                <a16:creationId xmlns:a16="http://schemas.microsoft.com/office/drawing/2014/main" id="{5AADE8C3-8E05-49F9-93A9-FB6A46992F62}"/>
              </a:ext>
            </a:extLst>
          </p:cNvPr>
          <p:cNvSpPr>
            <a:spLocks noChangeArrowheads="1"/>
          </p:cNvSpPr>
          <p:nvPr/>
        </p:nvSpPr>
        <p:spPr bwMode="blackGray">
          <a:xfrm>
            <a:off x="4713288" y="3213100"/>
            <a:ext cx="3960812" cy="1584325"/>
          </a:xfrm>
          <a:prstGeom prst="rect">
            <a:avLst/>
          </a:prstGeom>
          <a:solidFill>
            <a:srgbClr val="DDDDDD"/>
          </a:solidFill>
          <a:ln>
            <a:noFill/>
          </a:ln>
          <a:effectLst>
            <a:outerShdw dist="35921" dir="2700000" algn="ctr" rotWithShape="0">
              <a:srgbClr val="969696"/>
            </a:outerShdw>
          </a:effectLst>
          <a:extLst>
            <a:ext uri="{91240B29-F687-4F45-9708-019B960494DF}">
              <a14:hiddenLine xmlns:a14="http://schemas.microsoft.com/office/drawing/2010/main" w="12700" algn="ctr">
                <a:solidFill>
                  <a:schemeClr val="accent1"/>
                </a:solidFill>
                <a:miter lim="800000"/>
                <a:headEnd/>
                <a:tailEnd/>
              </a14:hiddenLine>
            </a:ext>
          </a:extLst>
        </p:spPr>
        <p:txBody>
          <a:bodyPr wrap="none" lIns="45720" rIns="4572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3265" name="Text Box 17">
            <a:extLst>
              <a:ext uri="{FF2B5EF4-FFF2-40B4-BE49-F238E27FC236}">
                <a16:creationId xmlns:a16="http://schemas.microsoft.com/office/drawing/2014/main" id="{ABB9C60F-4944-49FF-9A11-2F01F603CE4F}"/>
              </a:ext>
            </a:extLst>
          </p:cNvPr>
          <p:cNvSpPr txBox="1">
            <a:spLocks noChangeArrowheads="1"/>
          </p:cNvSpPr>
          <p:nvPr/>
        </p:nvSpPr>
        <p:spPr bwMode="auto">
          <a:xfrm>
            <a:off x="5021263" y="3284538"/>
            <a:ext cx="3295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rIns="46800">
            <a:spAutoFit/>
          </a:bodyPr>
          <a:lstStyle>
            <a:lvl1pPr marL="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0000"/>
              </a:spcBef>
              <a:buClr>
                <a:schemeClr val="tx1"/>
              </a:buClr>
              <a:buSzPct val="80000"/>
            </a:pPr>
            <a:r>
              <a:rPr lang="en-GB" altLang="en-US" sz="1600" b="1"/>
              <a:t>Adequate legal provisions on effective risks transfer </a:t>
            </a:r>
            <a:endParaRPr lang="en-US" altLang="en-US" sz="1600" b="1"/>
          </a:p>
        </p:txBody>
      </p:sp>
      <p:sp>
        <p:nvSpPr>
          <p:cNvPr id="53266" name="Rectangle 18">
            <a:extLst>
              <a:ext uri="{FF2B5EF4-FFF2-40B4-BE49-F238E27FC236}">
                <a16:creationId xmlns:a16="http://schemas.microsoft.com/office/drawing/2014/main" id="{96079865-C251-463F-9727-D4E6B8E3F1C1}"/>
              </a:ext>
            </a:extLst>
          </p:cNvPr>
          <p:cNvSpPr>
            <a:spLocks noChangeArrowheads="1"/>
          </p:cNvSpPr>
          <p:nvPr/>
        </p:nvSpPr>
        <p:spPr bwMode="blackGray">
          <a:xfrm>
            <a:off x="4787900" y="3865563"/>
            <a:ext cx="37449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1">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n-US" altLang="en-US" sz="1200">
                <a:ea typeface="宋体" panose="02010600030101010101" pitchFamily="2" charset="-122"/>
              </a:rPr>
              <a:t>Explicit statement in contract that losses arising from assets funded by PSIA shall be borne by PSIA holders</a:t>
            </a:r>
          </a:p>
          <a:p>
            <a:pPr>
              <a:spcBef>
                <a:spcPct val="20000"/>
              </a:spcBef>
              <a:buFontTx/>
              <a:buChar char="•"/>
            </a:pPr>
            <a:r>
              <a:rPr lang="en-US" altLang="en-US" sz="1200">
                <a:ea typeface="宋体" panose="02010600030101010101" pitchFamily="2" charset="-122"/>
              </a:rPr>
              <a:t>Ensure legal enforceability of PSIA contract</a:t>
            </a:r>
          </a:p>
        </p:txBody>
      </p:sp>
      <p:sp>
        <p:nvSpPr>
          <p:cNvPr id="53267" name="Rectangle 19">
            <a:extLst>
              <a:ext uri="{FF2B5EF4-FFF2-40B4-BE49-F238E27FC236}">
                <a16:creationId xmlns:a16="http://schemas.microsoft.com/office/drawing/2014/main" id="{A1AA61E4-3BE1-4628-AABE-08AD2A968382}"/>
              </a:ext>
            </a:extLst>
          </p:cNvPr>
          <p:cNvSpPr>
            <a:spLocks noChangeArrowheads="1"/>
          </p:cNvSpPr>
          <p:nvPr/>
        </p:nvSpPr>
        <p:spPr bwMode="blackGray">
          <a:xfrm>
            <a:off x="4786313" y="3284538"/>
            <a:ext cx="258762" cy="28733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latin typeface="Arial Black" panose="020B0A04020102020204" pitchFamily="34" charset="0"/>
              </a:rPr>
              <a:t>2</a:t>
            </a:r>
          </a:p>
        </p:txBody>
      </p:sp>
      <p:sp>
        <p:nvSpPr>
          <p:cNvPr id="53268" name="Rectangle 20">
            <a:extLst>
              <a:ext uri="{FF2B5EF4-FFF2-40B4-BE49-F238E27FC236}">
                <a16:creationId xmlns:a16="http://schemas.microsoft.com/office/drawing/2014/main" id="{6A0E1EF2-771F-4062-89DD-48349749D238}"/>
              </a:ext>
            </a:extLst>
          </p:cNvPr>
          <p:cNvSpPr>
            <a:spLocks noChangeArrowheads="1"/>
          </p:cNvSpPr>
          <p:nvPr/>
        </p:nvSpPr>
        <p:spPr bwMode="auto">
          <a:xfrm>
            <a:off x="3816350" y="1844675"/>
            <a:ext cx="1835150" cy="2476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3399"/>
                </a:solidFill>
              </a:rPr>
              <a:t>Capital Base</a:t>
            </a:r>
          </a:p>
        </p:txBody>
      </p:sp>
      <p:sp>
        <p:nvSpPr>
          <p:cNvPr id="53269" name="Rectangle 21">
            <a:extLst>
              <a:ext uri="{FF2B5EF4-FFF2-40B4-BE49-F238E27FC236}">
                <a16:creationId xmlns:a16="http://schemas.microsoft.com/office/drawing/2014/main" id="{68E12FED-F666-4190-B1F8-7063F94C2048}"/>
              </a:ext>
            </a:extLst>
          </p:cNvPr>
          <p:cNvSpPr>
            <a:spLocks noChangeArrowheads="1"/>
          </p:cNvSpPr>
          <p:nvPr/>
        </p:nvSpPr>
        <p:spPr bwMode="auto">
          <a:xfrm>
            <a:off x="4714875" y="2273300"/>
            <a:ext cx="3313113" cy="558800"/>
          </a:xfrm>
          <a:prstGeom prst="rect">
            <a:avLst/>
          </a:prstGeom>
          <a:solidFill>
            <a:srgbClr val="333333"/>
          </a:solidFill>
          <a:ln w="1905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rPr>
              <a:t>Credit and Market RWA</a:t>
            </a:r>
          </a:p>
          <a:p>
            <a:pPr algn="ctr" eaLnBrk="1" hangingPunct="1"/>
            <a:r>
              <a:rPr lang="en-US" altLang="en-US" sz="1600" b="1">
                <a:solidFill>
                  <a:schemeClr val="bg1"/>
                </a:solidFill>
              </a:rPr>
              <a:t>funded by PSIA</a:t>
            </a:r>
            <a:endParaRPr lang="en-US" altLang="en-US" sz="1600" b="1">
              <a:solidFill>
                <a:schemeClr val="bg1"/>
              </a:solidFill>
              <a:cs typeface="Arial" panose="020B0604020202020204" pitchFamily="34" charset="0"/>
            </a:endParaRPr>
          </a:p>
        </p:txBody>
      </p:sp>
      <p:sp>
        <p:nvSpPr>
          <p:cNvPr id="53270" name="Text Box 22">
            <a:extLst>
              <a:ext uri="{FF2B5EF4-FFF2-40B4-BE49-F238E27FC236}">
                <a16:creationId xmlns:a16="http://schemas.microsoft.com/office/drawing/2014/main" id="{D1D9E72D-5852-423B-8002-35F2DD81CBBD}"/>
              </a:ext>
            </a:extLst>
          </p:cNvPr>
          <p:cNvSpPr txBox="1">
            <a:spLocks noChangeArrowheads="1"/>
          </p:cNvSpPr>
          <p:nvPr/>
        </p:nvSpPr>
        <p:spPr bwMode="auto">
          <a:xfrm>
            <a:off x="755650" y="1995488"/>
            <a:ext cx="14398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chemeClr val="accent2"/>
                </a:solidFill>
              </a:rPr>
              <a:t>RWCR     = </a:t>
            </a:r>
            <a:r>
              <a:rPr lang="en-US" altLang="en-US" sz="1400" b="1">
                <a:solidFill>
                  <a:schemeClr val="accent2"/>
                </a:solidFill>
              </a:rPr>
              <a:t>for Islamic banks</a:t>
            </a:r>
          </a:p>
        </p:txBody>
      </p:sp>
      <p:sp>
        <p:nvSpPr>
          <p:cNvPr id="53271" name="Rectangle 23">
            <a:extLst>
              <a:ext uri="{FF2B5EF4-FFF2-40B4-BE49-F238E27FC236}">
                <a16:creationId xmlns:a16="http://schemas.microsoft.com/office/drawing/2014/main" id="{6D7F5B75-C35A-4378-BDED-A5328CF66861}"/>
              </a:ext>
            </a:extLst>
          </p:cNvPr>
          <p:cNvSpPr>
            <a:spLocks noChangeArrowheads="1"/>
          </p:cNvSpPr>
          <p:nvPr/>
        </p:nvSpPr>
        <p:spPr bwMode="auto">
          <a:xfrm>
            <a:off x="2266950" y="2254250"/>
            <a:ext cx="1584325" cy="558800"/>
          </a:xfrm>
          <a:prstGeom prst="rect">
            <a:avLst/>
          </a:prstGeom>
          <a:noFill/>
          <a:ln w="19050" algn="ctr">
            <a:solidFill>
              <a:srgbClr val="000080"/>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t>Total RWA</a:t>
            </a:r>
          </a:p>
        </p:txBody>
      </p:sp>
      <p:sp>
        <p:nvSpPr>
          <p:cNvPr id="53272" name="Line 24">
            <a:extLst>
              <a:ext uri="{FF2B5EF4-FFF2-40B4-BE49-F238E27FC236}">
                <a16:creationId xmlns:a16="http://schemas.microsoft.com/office/drawing/2014/main" id="{B102EF44-5789-4215-BDE9-E092F6B8B88A}"/>
              </a:ext>
            </a:extLst>
          </p:cNvPr>
          <p:cNvSpPr>
            <a:spLocks noChangeShapeType="1"/>
          </p:cNvSpPr>
          <p:nvPr/>
        </p:nvSpPr>
        <p:spPr bwMode="blackGray">
          <a:xfrm flipV="1">
            <a:off x="2266950" y="2165350"/>
            <a:ext cx="57610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rgbClr val="969696"/>
                  </a:outerShdw>
                </a:effectLst>
              </a14:hiddenEffects>
            </a:ext>
          </a:extLst>
        </p:spPr>
        <p:txBody>
          <a:bodyPr lIns="45720" rIns="45720" anchor="ctr" anchorCtr="1"/>
          <a:lstStyle/>
          <a:p>
            <a:endParaRPr lang="en-US"/>
          </a:p>
        </p:txBody>
      </p:sp>
      <p:sp>
        <p:nvSpPr>
          <p:cNvPr id="53273" name="Rectangle 25">
            <a:extLst>
              <a:ext uri="{FF2B5EF4-FFF2-40B4-BE49-F238E27FC236}">
                <a16:creationId xmlns:a16="http://schemas.microsoft.com/office/drawing/2014/main" id="{BC494ED3-94F9-411D-B33B-59C369464A06}"/>
              </a:ext>
            </a:extLst>
          </p:cNvPr>
          <p:cNvSpPr>
            <a:spLocks noChangeArrowheads="1"/>
          </p:cNvSpPr>
          <p:nvPr/>
        </p:nvSpPr>
        <p:spPr bwMode="blackGray">
          <a:xfrm>
            <a:off x="4017963" y="2366963"/>
            <a:ext cx="554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53882" dir="2700000" algn="ctr" rotWithShape="0">
                    <a:srgbClr val="969696"/>
                  </a:outerShdw>
                </a:effectLst>
              </a14:hiddenEffects>
            </a:ext>
          </a:extLst>
        </p:spPr>
        <p:txBody>
          <a:bodyPr wrap="none" lIns="45720" rIns="4572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ea typeface="宋体" panose="02010600030101010101" pitchFamily="2" charset="-122"/>
              </a:rPr>
              <a:t>Less</a:t>
            </a:r>
          </a:p>
        </p:txBody>
      </p:sp>
      <p:sp>
        <p:nvSpPr>
          <p:cNvPr id="53274" name="Text Box 26">
            <a:extLst>
              <a:ext uri="{FF2B5EF4-FFF2-40B4-BE49-F238E27FC236}">
                <a16:creationId xmlns:a16="http://schemas.microsoft.com/office/drawing/2014/main" id="{2E447763-3B86-4CDA-AA93-5E68ACB9DD0C}"/>
              </a:ext>
            </a:extLst>
          </p:cNvPr>
          <p:cNvSpPr txBox="1">
            <a:spLocks noChangeArrowheads="1"/>
          </p:cNvSpPr>
          <p:nvPr/>
        </p:nvSpPr>
        <p:spPr bwMode="auto">
          <a:xfrm rot="-5400000">
            <a:off x="-1134268" y="4742656"/>
            <a:ext cx="3455988" cy="396875"/>
          </a:xfrm>
          <a:prstGeom prst="rect">
            <a:avLst/>
          </a:prstGeom>
          <a:gradFill rotWithShape="1">
            <a:gsLst>
              <a:gs pos="0">
                <a:srgbClr val="333333"/>
              </a:gs>
              <a:gs pos="100000">
                <a:srgbClr val="A2A2A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chemeClr val="bg1"/>
                </a:solidFill>
              </a:rPr>
              <a:t>Four Recognition Criteria</a:t>
            </a:r>
            <a:endParaRPr lang="en-GB" altLang="en-US" sz="2000" b="1">
              <a:solidFill>
                <a:schemeClr val="bg1"/>
              </a:solidFill>
            </a:endParaRPr>
          </a:p>
        </p:txBody>
      </p:sp>
      <p:sp>
        <p:nvSpPr>
          <p:cNvPr id="53275" name="Rectangle 27">
            <a:extLst>
              <a:ext uri="{FF2B5EF4-FFF2-40B4-BE49-F238E27FC236}">
                <a16:creationId xmlns:a16="http://schemas.microsoft.com/office/drawing/2014/main" id="{331964A3-01B7-4C4A-BE87-22C33DE863A4}"/>
              </a:ext>
            </a:extLst>
          </p:cNvPr>
          <p:cNvSpPr>
            <a:spLocks noChangeArrowheads="1"/>
          </p:cNvSpPr>
          <p:nvPr/>
        </p:nvSpPr>
        <p:spPr bwMode="auto">
          <a:xfrm>
            <a:off x="539750" y="1773238"/>
            <a:ext cx="7993063" cy="1223962"/>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3276" name="Rectangle 29">
            <a:extLst>
              <a:ext uri="{FF2B5EF4-FFF2-40B4-BE49-F238E27FC236}">
                <a16:creationId xmlns:a16="http://schemas.microsoft.com/office/drawing/2014/main" id="{58F34AB5-3BA8-4CB3-B3CE-D88C6D0E0380}"/>
              </a:ext>
            </a:extLst>
          </p:cNvPr>
          <p:cNvSpPr>
            <a:spLocks noChangeArrowheads="1"/>
          </p:cNvSpPr>
          <p:nvPr/>
        </p:nvSpPr>
        <p:spPr bwMode="auto">
          <a:xfrm>
            <a:off x="8383588" y="6457950"/>
            <a:ext cx="6524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0D89E17-915A-4CB0-9F04-C2F0C2B8ECA1}" type="slidenum">
              <a:rPr lang="en-US" altLang="en-US" sz="1400" b="1">
                <a:solidFill>
                  <a:srgbClr val="000099"/>
                </a:solidFill>
                <a:cs typeface="Times New Roman" panose="02020603050405020304" pitchFamily="18" charset="0"/>
              </a:rPr>
              <a:pPr algn="r" eaLnBrk="1" hangingPunct="1"/>
              <a:t>32</a:t>
            </a:fld>
            <a:endParaRPr lang="en-US" altLang="en-US" sz="1400" b="1">
              <a:solidFill>
                <a:srgbClr val="000099"/>
              </a:solidFill>
              <a:cs typeface="Times New Roman" panose="02020603050405020304" pitchFamily="18" charset="0"/>
            </a:endParaRPr>
          </a:p>
        </p:txBody>
      </p:sp>
      <p:sp>
        <p:nvSpPr>
          <p:cNvPr id="2" name="Date Placeholder 1">
            <a:extLst>
              <a:ext uri="{FF2B5EF4-FFF2-40B4-BE49-F238E27FC236}">
                <a16:creationId xmlns:a16="http://schemas.microsoft.com/office/drawing/2014/main" id="{48D3FDC0-59D2-4FA8-9C4D-799BF0655B8B}"/>
              </a:ext>
            </a:extLst>
          </p:cNvPr>
          <p:cNvSpPr>
            <a:spLocks noGrp="1"/>
          </p:cNvSpPr>
          <p:nvPr>
            <p:ph type="dt" sz="half" idx="10"/>
          </p:nvPr>
        </p:nvSpPr>
        <p:spPr/>
        <p:txBody>
          <a:bodyPr/>
          <a:lstStyle/>
          <a:p>
            <a:fld id="{6581DDDB-1100-46E9-8C85-D44D774FF24D}" type="datetime1">
              <a:rPr lang="en-US" smtClean="0"/>
              <a:t>3/24/2022</a:t>
            </a:fld>
            <a:endParaRPr lang="en-US" dirty="0"/>
          </a:p>
        </p:txBody>
      </p:sp>
      <p:sp>
        <p:nvSpPr>
          <p:cNvPr id="3" name="Footer Placeholder 2">
            <a:extLst>
              <a:ext uri="{FF2B5EF4-FFF2-40B4-BE49-F238E27FC236}">
                <a16:creationId xmlns:a16="http://schemas.microsoft.com/office/drawing/2014/main" id="{167E26B4-A26A-4BE1-B161-B610E4158460}"/>
              </a:ext>
            </a:extLst>
          </p:cNvPr>
          <p:cNvSpPr>
            <a:spLocks noGrp="1"/>
          </p:cNvSpPr>
          <p:nvPr>
            <p:ph type="ftr" sz="quarter" idx="11"/>
          </p:nvPr>
        </p:nvSpPr>
        <p:spPr/>
        <p:txBody>
          <a:bodyPr/>
          <a:lstStyle/>
          <a:p>
            <a:r>
              <a:rPr lang="en-US"/>
              <a:t>8th AFRICA SUMMIT ORGANIZED BY ALHUDA ICBE, BANJUL THE GAMBIA </a:t>
            </a: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hlinkClick r:id="" action="ppaction://noaction"/>
            <a:extLst>
              <a:ext uri="{FF2B5EF4-FFF2-40B4-BE49-F238E27FC236}">
                <a16:creationId xmlns:a16="http://schemas.microsoft.com/office/drawing/2014/main" id="{B6A561F2-5C1C-4037-B944-5C1A668F381E}"/>
              </a:ext>
            </a:extLst>
          </p:cNvPr>
          <p:cNvSpPr txBox="1">
            <a:spLocks noChangeArrowheads="1"/>
          </p:cNvSpPr>
          <p:nvPr/>
        </p:nvSpPr>
        <p:spPr bwMode="auto">
          <a:xfrm>
            <a:off x="628650" y="1409700"/>
            <a:ext cx="798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t>Arises from contractual relationship i.e. mudharabah (profit-sharing)</a:t>
            </a:r>
            <a:endParaRPr lang="en-GB" altLang="en-US" sz="1400" b="1"/>
          </a:p>
        </p:txBody>
      </p:sp>
      <p:sp>
        <p:nvSpPr>
          <p:cNvPr id="54275" name="Text Box 16">
            <a:extLst>
              <a:ext uri="{FF2B5EF4-FFF2-40B4-BE49-F238E27FC236}">
                <a16:creationId xmlns:a16="http://schemas.microsoft.com/office/drawing/2014/main" id="{127ACE54-9EDF-46B0-9C26-28E09C328349}"/>
              </a:ext>
            </a:extLst>
          </p:cNvPr>
          <p:cNvSpPr txBox="1">
            <a:spLocks noChangeArrowheads="1"/>
          </p:cNvSpPr>
          <p:nvPr/>
        </p:nvSpPr>
        <p:spPr bwMode="auto">
          <a:xfrm>
            <a:off x="395288" y="4797425"/>
            <a:ext cx="81772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pPr>
            <a:r>
              <a:rPr lang="en-US" altLang="en-US" sz="1400" b="1"/>
              <a:t>PER to mitigate/ minimize liquidity risk</a:t>
            </a:r>
          </a:p>
          <a:p>
            <a:pPr eaLnBrk="1" hangingPunct="1">
              <a:spcBef>
                <a:spcPct val="20000"/>
              </a:spcBef>
              <a:spcAft>
                <a:spcPct val="20000"/>
              </a:spcAft>
              <a:buFont typeface="Wingdings" panose="05000000000000000000" pitchFamily="2" charset="2"/>
              <a:buChar char="§"/>
            </a:pPr>
            <a:r>
              <a:rPr lang="en-US" altLang="en-US" sz="1400">
                <a:solidFill>
                  <a:srgbClr val="000066"/>
                </a:solidFill>
              </a:rPr>
              <a:t>Amount appropriated out of the total gross income in order to maintain a certain level of return for depositor provision shared by both the depositors and the bank</a:t>
            </a:r>
          </a:p>
          <a:p>
            <a:pPr eaLnBrk="1" hangingPunct="1">
              <a:spcBef>
                <a:spcPct val="20000"/>
              </a:spcBef>
              <a:spcAft>
                <a:spcPct val="20000"/>
              </a:spcAft>
              <a:buFont typeface="Wingdings" panose="05000000000000000000" pitchFamily="2" charset="2"/>
              <a:buChar char="§"/>
            </a:pPr>
            <a:r>
              <a:rPr lang="en-US" altLang="en-US" sz="1400">
                <a:solidFill>
                  <a:srgbClr val="000066"/>
                </a:solidFill>
              </a:rPr>
              <a:t>Monthly PER is capped at 15% of total gross income</a:t>
            </a:r>
          </a:p>
          <a:p>
            <a:pPr eaLnBrk="1" hangingPunct="1">
              <a:spcBef>
                <a:spcPct val="20000"/>
              </a:spcBef>
              <a:spcAft>
                <a:spcPct val="20000"/>
              </a:spcAft>
              <a:buFont typeface="Wingdings" panose="05000000000000000000" pitchFamily="2" charset="2"/>
              <a:buChar char="§"/>
            </a:pPr>
            <a:r>
              <a:rPr lang="en-US" altLang="en-US" sz="1400">
                <a:solidFill>
                  <a:srgbClr val="000066"/>
                </a:solidFill>
              </a:rPr>
              <a:t>IBs are allowed to maintain max. accumulated PER up to 30% of total shareholders’ funds</a:t>
            </a:r>
            <a:endParaRPr lang="en-GB" altLang="en-US" sz="1000" b="1">
              <a:solidFill>
                <a:srgbClr val="000066"/>
              </a:solidFill>
            </a:endParaRPr>
          </a:p>
        </p:txBody>
      </p:sp>
      <p:sp>
        <p:nvSpPr>
          <p:cNvPr id="54276" name="Rectangle 3">
            <a:extLst>
              <a:ext uri="{FF2B5EF4-FFF2-40B4-BE49-F238E27FC236}">
                <a16:creationId xmlns:a16="http://schemas.microsoft.com/office/drawing/2014/main" id="{1BA5F57B-30B8-4650-A0CD-BD198FF236A6}"/>
              </a:ext>
            </a:extLst>
          </p:cNvPr>
          <p:cNvSpPr>
            <a:spLocks noChangeArrowheads="1"/>
          </p:cNvSpPr>
          <p:nvPr/>
        </p:nvSpPr>
        <p:spPr bwMode="auto">
          <a:xfrm>
            <a:off x="395288" y="1839913"/>
            <a:ext cx="8324850" cy="2671762"/>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4277" name="Rectangle 4">
            <a:extLst>
              <a:ext uri="{FF2B5EF4-FFF2-40B4-BE49-F238E27FC236}">
                <a16:creationId xmlns:a16="http://schemas.microsoft.com/office/drawing/2014/main" id="{C38D8689-C39E-4DB6-9B5F-EB641165A82D}"/>
              </a:ext>
            </a:extLst>
          </p:cNvPr>
          <p:cNvSpPr>
            <a:spLocks noChangeArrowheads="1"/>
          </p:cNvSpPr>
          <p:nvPr/>
        </p:nvSpPr>
        <p:spPr bwMode="auto">
          <a:xfrm>
            <a:off x="741363" y="1936750"/>
            <a:ext cx="2255837" cy="609600"/>
          </a:xfrm>
          <a:prstGeom prst="rect">
            <a:avLst/>
          </a:prstGeom>
          <a:solidFill>
            <a:srgbClr val="333333"/>
          </a:solidFill>
          <a:ln w="38100" cmpd="dbl">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Investor-</a:t>
            </a:r>
          </a:p>
          <a:p>
            <a:pPr algn="ctr" eaLnBrk="1" hangingPunct="1"/>
            <a:r>
              <a:rPr lang="en-US" altLang="en-US" sz="1400">
                <a:solidFill>
                  <a:schemeClr val="bg1"/>
                </a:solidFill>
              </a:rPr>
              <a:t>entrepreneur</a:t>
            </a:r>
            <a:endParaRPr lang="en-GB" altLang="en-US" sz="1400">
              <a:solidFill>
                <a:schemeClr val="bg1"/>
              </a:solidFill>
            </a:endParaRPr>
          </a:p>
        </p:txBody>
      </p:sp>
      <p:sp>
        <p:nvSpPr>
          <p:cNvPr id="54278" name="Rectangle 5">
            <a:extLst>
              <a:ext uri="{FF2B5EF4-FFF2-40B4-BE49-F238E27FC236}">
                <a16:creationId xmlns:a16="http://schemas.microsoft.com/office/drawing/2014/main" id="{CD1040B8-A186-4FE6-BE9A-A5EF826B1FB4}"/>
              </a:ext>
            </a:extLst>
          </p:cNvPr>
          <p:cNvSpPr>
            <a:spLocks noChangeArrowheads="1"/>
          </p:cNvSpPr>
          <p:nvPr/>
        </p:nvSpPr>
        <p:spPr bwMode="auto">
          <a:xfrm>
            <a:off x="741363" y="2973388"/>
            <a:ext cx="2255837" cy="609600"/>
          </a:xfrm>
          <a:prstGeom prst="rect">
            <a:avLst/>
          </a:prstGeom>
          <a:solidFill>
            <a:srgbClr val="333333"/>
          </a:solidFill>
          <a:ln w="38100" cmpd="dbl">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Assets managed</a:t>
            </a:r>
          </a:p>
          <a:p>
            <a:pPr algn="ctr" eaLnBrk="1" hangingPunct="1"/>
            <a:r>
              <a:rPr lang="en-US" altLang="en-US" sz="1400">
                <a:solidFill>
                  <a:schemeClr val="bg1"/>
                </a:solidFill>
              </a:rPr>
              <a:t>by bank</a:t>
            </a:r>
            <a:endParaRPr lang="en-GB" altLang="en-US" sz="1400">
              <a:solidFill>
                <a:schemeClr val="bg1"/>
              </a:solidFill>
            </a:endParaRPr>
          </a:p>
        </p:txBody>
      </p:sp>
      <p:sp>
        <p:nvSpPr>
          <p:cNvPr id="54279" name="Rectangle 6">
            <a:extLst>
              <a:ext uri="{FF2B5EF4-FFF2-40B4-BE49-F238E27FC236}">
                <a16:creationId xmlns:a16="http://schemas.microsoft.com/office/drawing/2014/main" id="{902F142C-563B-468C-92D1-A1C76A4EAF29}"/>
              </a:ext>
            </a:extLst>
          </p:cNvPr>
          <p:cNvSpPr>
            <a:spLocks noChangeArrowheads="1"/>
          </p:cNvSpPr>
          <p:nvPr/>
        </p:nvSpPr>
        <p:spPr bwMode="auto">
          <a:xfrm>
            <a:off x="741363" y="3990975"/>
            <a:ext cx="2255837" cy="457200"/>
          </a:xfrm>
          <a:prstGeom prst="rect">
            <a:avLst/>
          </a:prstGeom>
          <a:solidFill>
            <a:srgbClr val="333333"/>
          </a:solidFill>
          <a:ln w="38100" cmpd="dbl">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Profit-sharing</a:t>
            </a:r>
            <a:endParaRPr lang="en-GB" altLang="en-US" sz="1400">
              <a:solidFill>
                <a:schemeClr val="bg1"/>
              </a:solidFill>
            </a:endParaRPr>
          </a:p>
        </p:txBody>
      </p:sp>
      <p:sp>
        <p:nvSpPr>
          <p:cNvPr id="54280" name="Text Box 7">
            <a:extLst>
              <a:ext uri="{FF2B5EF4-FFF2-40B4-BE49-F238E27FC236}">
                <a16:creationId xmlns:a16="http://schemas.microsoft.com/office/drawing/2014/main" id="{D3017A5A-14C0-42D3-9DBB-3CA94E456781}"/>
              </a:ext>
            </a:extLst>
          </p:cNvPr>
          <p:cNvSpPr txBox="1">
            <a:spLocks noChangeArrowheads="1"/>
          </p:cNvSpPr>
          <p:nvPr/>
        </p:nvSpPr>
        <p:spPr bwMode="auto">
          <a:xfrm>
            <a:off x="3619500" y="1917700"/>
            <a:ext cx="23399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Bank invests depositors’ funds in financing, securities etc.</a:t>
            </a:r>
            <a:endParaRPr lang="en-GB" altLang="en-US" sz="1400"/>
          </a:p>
        </p:txBody>
      </p:sp>
      <p:sp>
        <p:nvSpPr>
          <p:cNvPr id="54281" name="Text Box 8">
            <a:extLst>
              <a:ext uri="{FF2B5EF4-FFF2-40B4-BE49-F238E27FC236}">
                <a16:creationId xmlns:a16="http://schemas.microsoft.com/office/drawing/2014/main" id="{2A475534-8132-4C64-B8D2-39A1A84788E8}"/>
              </a:ext>
            </a:extLst>
          </p:cNvPr>
          <p:cNvSpPr txBox="1">
            <a:spLocks noChangeArrowheads="1"/>
          </p:cNvSpPr>
          <p:nvPr/>
        </p:nvSpPr>
        <p:spPr bwMode="auto">
          <a:xfrm>
            <a:off x="3632200" y="2994025"/>
            <a:ext cx="2168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Depositors have direct financial interest</a:t>
            </a:r>
            <a:endParaRPr lang="en-GB" altLang="en-US" sz="1400"/>
          </a:p>
        </p:txBody>
      </p:sp>
      <p:sp>
        <p:nvSpPr>
          <p:cNvPr id="54282" name="Text Box 9">
            <a:extLst>
              <a:ext uri="{FF2B5EF4-FFF2-40B4-BE49-F238E27FC236}">
                <a16:creationId xmlns:a16="http://schemas.microsoft.com/office/drawing/2014/main" id="{95F75838-00A3-44DB-AF72-57A9C5203C2C}"/>
              </a:ext>
            </a:extLst>
          </p:cNvPr>
          <p:cNvSpPr txBox="1">
            <a:spLocks noChangeArrowheads="1"/>
          </p:cNvSpPr>
          <p:nvPr/>
        </p:nvSpPr>
        <p:spPr bwMode="auto">
          <a:xfrm>
            <a:off x="3640138" y="3943350"/>
            <a:ext cx="2254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Based on profit-sharing ratio</a:t>
            </a:r>
            <a:endParaRPr lang="en-GB" altLang="en-US" sz="1400"/>
          </a:p>
        </p:txBody>
      </p:sp>
      <p:sp>
        <p:nvSpPr>
          <p:cNvPr id="54283" name="Text Box 10">
            <a:extLst>
              <a:ext uri="{FF2B5EF4-FFF2-40B4-BE49-F238E27FC236}">
                <a16:creationId xmlns:a16="http://schemas.microsoft.com/office/drawing/2014/main" id="{2A1E128D-894A-4251-B016-3D834F3483A2}"/>
              </a:ext>
            </a:extLst>
          </p:cNvPr>
          <p:cNvSpPr txBox="1">
            <a:spLocks noChangeArrowheads="1"/>
          </p:cNvSpPr>
          <p:nvPr/>
        </p:nvSpPr>
        <p:spPr bwMode="auto">
          <a:xfrm>
            <a:off x="6156325" y="2287588"/>
            <a:ext cx="2482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1400" b="1">
                <a:solidFill>
                  <a:srgbClr val="FF0000"/>
                </a:solidFill>
              </a:rPr>
              <a:t>Standardise</a:t>
            </a:r>
            <a:r>
              <a:rPr lang="en-US" altLang="en-US" sz="1400">
                <a:solidFill>
                  <a:srgbClr val="FF0000"/>
                </a:solidFill>
              </a:rPr>
              <a:t> </a:t>
            </a:r>
            <a:r>
              <a:rPr lang="en-US" altLang="en-US" sz="1400"/>
              <a:t>calculation method of rate of return for Islamic banking industry</a:t>
            </a:r>
          </a:p>
          <a:p>
            <a:pPr eaLnBrk="1" hangingPunct="1">
              <a:buFontTx/>
              <a:buChar char="•"/>
            </a:pPr>
            <a:endParaRPr lang="en-US" altLang="en-US" sz="1400"/>
          </a:p>
          <a:p>
            <a:pPr eaLnBrk="1" hangingPunct="1">
              <a:buFontTx/>
              <a:buChar char="•"/>
            </a:pPr>
            <a:r>
              <a:rPr lang="en-US" altLang="en-US" sz="1400"/>
              <a:t>Ensure depositors receive </a:t>
            </a:r>
            <a:r>
              <a:rPr lang="en-US" altLang="en-US" sz="1400" b="1">
                <a:solidFill>
                  <a:srgbClr val="FF0000"/>
                </a:solidFill>
              </a:rPr>
              <a:t>fair</a:t>
            </a:r>
            <a:r>
              <a:rPr lang="en-US" altLang="en-US" sz="1400"/>
              <a:t> portion of investment profit</a:t>
            </a:r>
            <a:endParaRPr lang="en-GB" altLang="en-US" sz="1400"/>
          </a:p>
        </p:txBody>
      </p:sp>
      <p:sp>
        <p:nvSpPr>
          <p:cNvPr id="54284" name="Line 11">
            <a:extLst>
              <a:ext uri="{FF2B5EF4-FFF2-40B4-BE49-F238E27FC236}">
                <a16:creationId xmlns:a16="http://schemas.microsoft.com/office/drawing/2014/main" id="{B9C84B40-6091-4927-81DB-0A42352F18E3}"/>
              </a:ext>
            </a:extLst>
          </p:cNvPr>
          <p:cNvSpPr>
            <a:spLocks noChangeShapeType="1"/>
          </p:cNvSpPr>
          <p:nvPr/>
        </p:nvSpPr>
        <p:spPr bwMode="auto">
          <a:xfrm>
            <a:off x="3125788" y="2143125"/>
            <a:ext cx="433387" cy="0"/>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4285" name="Line 12">
            <a:extLst>
              <a:ext uri="{FF2B5EF4-FFF2-40B4-BE49-F238E27FC236}">
                <a16:creationId xmlns:a16="http://schemas.microsoft.com/office/drawing/2014/main" id="{5A7ABD6F-C9BE-4256-BB04-D1E6404559DB}"/>
              </a:ext>
            </a:extLst>
          </p:cNvPr>
          <p:cNvSpPr>
            <a:spLocks noChangeShapeType="1"/>
          </p:cNvSpPr>
          <p:nvPr/>
        </p:nvSpPr>
        <p:spPr bwMode="auto">
          <a:xfrm>
            <a:off x="3113088" y="3181350"/>
            <a:ext cx="433387" cy="0"/>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4286" name="Line 13">
            <a:extLst>
              <a:ext uri="{FF2B5EF4-FFF2-40B4-BE49-F238E27FC236}">
                <a16:creationId xmlns:a16="http://schemas.microsoft.com/office/drawing/2014/main" id="{26E68B0C-AD17-4623-8E3A-B3DB3FD8CE26}"/>
              </a:ext>
            </a:extLst>
          </p:cNvPr>
          <p:cNvSpPr>
            <a:spLocks noChangeShapeType="1"/>
          </p:cNvSpPr>
          <p:nvPr/>
        </p:nvSpPr>
        <p:spPr bwMode="auto">
          <a:xfrm>
            <a:off x="3125788" y="4121150"/>
            <a:ext cx="433387" cy="0"/>
          </a:xfrm>
          <a:prstGeom prst="line">
            <a:avLst/>
          </a:prstGeom>
          <a:noFill/>
          <a:ln w="2857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54287" name="AutoShape 17">
            <a:extLst>
              <a:ext uri="{FF2B5EF4-FFF2-40B4-BE49-F238E27FC236}">
                <a16:creationId xmlns:a16="http://schemas.microsoft.com/office/drawing/2014/main" id="{4631C5CD-1753-46E2-8E56-6689BA0EF815}"/>
              </a:ext>
            </a:extLst>
          </p:cNvPr>
          <p:cNvSpPr>
            <a:spLocks noChangeArrowheads="1"/>
          </p:cNvSpPr>
          <p:nvPr/>
        </p:nvSpPr>
        <p:spPr bwMode="auto">
          <a:xfrm rot="5400000">
            <a:off x="1661319" y="2204244"/>
            <a:ext cx="360363" cy="1101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677 h 21600"/>
              <a:gd name="T14" fmla="*/ 16454 w 21600"/>
              <a:gd name="T15" fmla="*/ 15923 h 21600"/>
            </a:gdLst>
            <a:ahLst/>
            <a:cxnLst>
              <a:cxn ang="T8">
                <a:pos x="T0" y="T1"/>
              </a:cxn>
              <a:cxn ang="T9">
                <a:pos x="T2" y="T3"/>
              </a:cxn>
              <a:cxn ang="T10">
                <a:pos x="T4" y="T5"/>
              </a:cxn>
              <a:cxn ang="T11">
                <a:pos x="T6" y="T7"/>
              </a:cxn>
            </a:cxnLst>
            <a:rect l="T12" t="T13" r="T14" b="T15"/>
            <a:pathLst>
              <a:path w="21600" h="21600">
                <a:moveTo>
                  <a:pt x="10752" y="0"/>
                </a:moveTo>
                <a:lnTo>
                  <a:pt x="10752" y="5677"/>
                </a:lnTo>
                <a:lnTo>
                  <a:pt x="3375" y="5677"/>
                </a:lnTo>
                <a:lnTo>
                  <a:pt x="3375" y="15923"/>
                </a:lnTo>
                <a:lnTo>
                  <a:pt x="10752" y="15923"/>
                </a:lnTo>
                <a:lnTo>
                  <a:pt x="10752" y="21600"/>
                </a:lnTo>
                <a:lnTo>
                  <a:pt x="21600" y="10800"/>
                </a:lnTo>
                <a:lnTo>
                  <a:pt x="10752" y="0"/>
                </a:lnTo>
                <a:close/>
              </a:path>
              <a:path w="21600" h="21600">
                <a:moveTo>
                  <a:pt x="1350" y="5677"/>
                </a:moveTo>
                <a:lnTo>
                  <a:pt x="1350" y="15923"/>
                </a:lnTo>
                <a:lnTo>
                  <a:pt x="2700" y="15923"/>
                </a:lnTo>
                <a:lnTo>
                  <a:pt x="2700" y="5677"/>
                </a:lnTo>
                <a:lnTo>
                  <a:pt x="1350" y="5677"/>
                </a:lnTo>
                <a:close/>
              </a:path>
              <a:path w="21600" h="21600">
                <a:moveTo>
                  <a:pt x="0" y="5677"/>
                </a:moveTo>
                <a:lnTo>
                  <a:pt x="0" y="15923"/>
                </a:lnTo>
                <a:lnTo>
                  <a:pt x="675" y="15923"/>
                </a:lnTo>
                <a:lnTo>
                  <a:pt x="675" y="5677"/>
                </a:lnTo>
                <a:lnTo>
                  <a:pt x="0" y="5677"/>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8" name="AutoShape 18">
            <a:extLst>
              <a:ext uri="{FF2B5EF4-FFF2-40B4-BE49-F238E27FC236}">
                <a16:creationId xmlns:a16="http://schemas.microsoft.com/office/drawing/2014/main" id="{91E0508B-3A5B-435C-ADCC-44857CD6B7EA}"/>
              </a:ext>
            </a:extLst>
          </p:cNvPr>
          <p:cNvSpPr>
            <a:spLocks noChangeArrowheads="1"/>
          </p:cNvSpPr>
          <p:nvPr/>
        </p:nvSpPr>
        <p:spPr bwMode="auto">
          <a:xfrm rot="5400000">
            <a:off x="1661319" y="3255169"/>
            <a:ext cx="360363" cy="1101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677 h 21600"/>
              <a:gd name="T14" fmla="*/ 16454 w 21600"/>
              <a:gd name="T15" fmla="*/ 15923 h 21600"/>
            </a:gdLst>
            <a:ahLst/>
            <a:cxnLst>
              <a:cxn ang="T8">
                <a:pos x="T0" y="T1"/>
              </a:cxn>
              <a:cxn ang="T9">
                <a:pos x="T2" y="T3"/>
              </a:cxn>
              <a:cxn ang="T10">
                <a:pos x="T4" y="T5"/>
              </a:cxn>
              <a:cxn ang="T11">
                <a:pos x="T6" y="T7"/>
              </a:cxn>
            </a:cxnLst>
            <a:rect l="T12" t="T13" r="T14" b="T15"/>
            <a:pathLst>
              <a:path w="21600" h="21600">
                <a:moveTo>
                  <a:pt x="10752" y="0"/>
                </a:moveTo>
                <a:lnTo>
                  <a:pt x="10752" y="5677"/>
                </a:lnTo>
                <a:lnTo>
                  <a:pt x="3375" y="5677"/>
                </a:lnTo>
                <a:lnTo>
                  <a:pt x="3375" y="15923"/>
                </a:lnTo>
                <a:lnTo>
                  <a:pt x="10752" y="15923"/>
                </a:lnTo>
                <a:lnTo>
                  <a:pt x="10752" y="21600"/>
                </a:lnTo>
                <a:lnTo>
                  <a:pt x="21600" y="10800"/>
                </a:lnTo>
                <a:lnTo>
                  <a:pt x="10752" y="0"/>
                </a:lnTo>
                <a:close/>
              </a:path>
              <a:path w="21600" h="21600">
                <a:moveTo>
                  <a:pt x="1350" y="5677"/>
                </a:moveTo>
                <a:lnTo>
                  <a:pt x="1350" y="15923"/>
                </a:lnTo>
                <a:lnTo>
                  <a:pt x="2700" y="15923"/>
                </a:lnTo>
                <a:lnTo>
                  <a:pt x="2700" y="5677"/>
                </a:lnTo>
                <a:lnTo>
                  <a:pt x="1350" y="5677"/>
                </a:lnTo>
                <a:close/>
              </a:path>
              <a:path w="21600" h="21600">
                <a:moveTo>
                  <a:pt x="0" y="5677"/>
                </a:moveTo>
                <a:lnTo>
                  <a:pt x="0" y="15923"/>
                </a:lnTo>
                <a:lnTo>
                  <a:pt x="675" y="15923"/>
                </a:lnTo>
                <a:lnTo>
                  <a:pt x="675" y="5677"/>
                </a:lnTo>
                <a:lnTo>
                  <a:pt x="0" y="5677"/>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9" name="AutoShape 19">
            <a:extLst>
              <a:ext uri="{FF2B5EF4-FFF2-40B4-BE49-F238E27FC236}">
                <a16:creationId xmlns:a16="http://schemas.microsoft.com/office/drawing/2014/main" id="{A9AB54FD-42C0-424A-B067-B2449AD1B63A}"/>
              </a:ext>
            </a:extLst>
          </p:cNvPr>
          <p:cNvSpPr>
            <a:spLocks/>
          </p:cNvSpPr>
          <p:nvPr/>
        </p:nvSpPr>
        <p:spPr bwMode="auto">
          <a:xfrm>
            <a:off x="5842000" y="1998663"/>
            <a:ext cx="369888" cy="2305050"/>
          </a:xfrm>
          <a:prstGeom prst="rightBrace">
            <a:avLst>
              <a:gd name="adj1" fmla="val 51931"/>
              <a:gd name="adj2" fmla="val 50000"/>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4290" name="Rectangle 2">
            <a:extLst>
              <a:ext uri="{FF2B5EF4-FFF2-40B4-BE49-F238E27FC236}">
                <a16:creationId xmlns:a16="http://schemas.microsoft.com/office/drawing/2014/main" id="{4D9AFBEA-ACD8-48EE-80EF-B969FD816166}"/>
              </a:ext>
            </a:extLst>
          </p:cNvPr>
          <p:cNvSpPr>
            <a:spLocks noChangeArrowheads="1"/>
          </p:cNvSpPr>
          <p:nvPr/>
        </p:nvSpPr>
        <p:spPr bwMode="auto">
          <a:xfrm>
            <a:off x="323850" y="511175"/>
            <a:ext cx="856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333399"/>
                </a:solidFill>
                <a:cs typeface="Arial" panose="020B0604020202020204" pitchFamily="34" charset="0"/>
              </a:rPr>
              <a:t> Rate of Return (ROR) Framework</a:t>
            </a:r>
          </a:p>
        </p:txBody>
      </p:sp>
      <p:sp>
        <p:nvSpPr>
          <p:cNvPr id="2" name="Date Placeholder 1">
            <a:extLst>
              <a:ext uri="{FF2B5EF4-FFF2-40B4-BE49-F238E27FC236}">
                <a16:creationId xmlns:a16="http://schemas.microsoft.com/office/drawing/2014/main" id="{971B572D-A3A8-487C-A763-FDE6B70FF184}"/>
              </a:ext>
            </a:extLst>
          </p:cNvPr>
          <p:cNvSpPr>
            <a:spLocks noGrp="1"/>
          </p:cNvSpPr>
          <p:nvPr>
            <p:ph type="dt" sz="half" idx="10"/>
          </p:nvPr>
        </p:nvSpPr>
        <p:spPr/>
        <p:txBody>
          <a:bodyPr/>
          <a:lstStyle/>
          <a:p>
            <a:pPr>
              <a:defRPr/>
            </a:pPr>
            <a:fld id="{BFD66774-ADE1-44EE-8B26-C36B45E33E38}" type="datetime1">
              <a:rPr lang="en-US" smtClean="0"/>
              <a:t>3/24/2022</a:t>
            </a:fld>
            <a:endParaRPr lang="en-GB"/>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2EFD609B-0A71-4615-8EEE-ADC24035CDE8}"/>
              </a:ext>
            </a:extLst>
          </p:cNvPr>
          <p:cNvSpPr txBox="1">
            <a:spLocks noChangeArrowheads="1"/>
          </p:cNvSpPr>
          <p:nvPr/>
        </p:nvSpPr>
        <p:spPr bwMode="auto">
          <a:xfrm>
            <a:off x="611188" y="404813"/>
            <a:ext cx="7921625" cy="396875"/>
          </a:xfrm>
          <a:prstGeom prst="rect">
            <a:avLst/>
          </a:prstGeom>
          <a:solidFill>
            <a:schemeClr val="bg2">
              <a:lumMod val="75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333399"/>
                </a:solidFill>
              </a:rPr>
              <a:t>Management of funds under Islamic banking operations</a:t>
            </a:r>
            <a:endParaRPr lang="en-GB" altLang="en-US" sz="2000" dirty="0">
              <a:solidFill>
                <a:srgbClr val="333399"/>
              </a:solidFill>
            </a:endParaRPr>
          </a:p>
        </p:txBody>
      </p:sp>
      <p:sp>
        <p:nvSpPr>
          <p:cNvPr id="55299" name="Line 3">
            <a:extLst>
              <a:ext uri="{FF2B5EF4-FFF2-40B4-BE49-F238E27FC236}">
                <a16:creationId xmlns:a16="http://schemas.microsoft.com/office/drawing/2014/main" id="{19FFF30A-AE68-4D95-991C-31068D847A10}"/>
              </a:ext>
            </a:extLst>
          </p:cNvPr>
          <p:cNvSpPr>
            <a:spLocks noChangeShapeType="1"/>
          </p:cNvSpPr>
          <p:nvPr/>
        </p:nvSpPr>
        <p:spPr bwMode="auto">
          <a:xfrm>
            <a:off x="6324600" y="18049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Rectangle 4">
            <a:extLst>
              <a:ext uri="{FF2B5EF4-FFF2-40B4-BE49-F238E27FC236}">
                <a16:creationId xmlns:a16="http://schemas.microsoft.com/office/drawing/2014/main" id="{D63C2BAC-E467-48DB-B9EF-E6FBE0801188}"/>
              </a:ext>
            </a:extLst>
          </p:cNvPr>
          <p:cNvSpPr>
            <a:spLocks noChangeArrowheads="1"/>
          </p:cNvSpPr>
          <p:nvPr/>
        </p:nvSpPr>
        <p:spPr bwMode="auto">
          <a:xfrm>
            <a:off x="609600" y="1042988"/>
            <a:ext cx="1828800" cy="381000"/>
          </a:xfrm>
          <a:prstGeom prst="rect">
            <a:avLst/>
          </a:prstGeom>
          <a:solidFill>
            <a:srgbClr val="5F5F5F"/>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i="1">
                <a:solidFill>
                  <a:schemeClr val="bg1"/>
                </a:solidFill>
              </a:rPr>
              <a:t>Sources of funds</a:t>
            </a:r>
            <a:endParaRPr lang="en-GB" altLang="en-US" sz="1400" b="1" i="1">
              <a:solidFill>
                <a:schemeClr val="bg1"/>
              </a:solidFill>
            </a:endParaRPr>
          </a:p>
        </p:txBody>
      </p:sp>
      <p:sp>
        <p:nvSpPr>
          <p:cNvPr id="55301" name="Rectangle 5">
            <a:extLst>
              <a:ext uri="{FF2B5EF4-FFF2-40B4-BE49-F238E27FC236}">
                <a16:creationId xmlns:a16="http://schemas.microsoft.com/office/drawing/2014/main" id="{3955605E-55C1-4C88-A4B1-2CE8BBF48D29}"/>
              </a:ext>
            </a:extLst>
          </p:cNvPr>
          <p:cNvSpPr>
            <a:spLocks noChangeArrowheads="1"/>
          </p:cNvSpPr>
          <p:nvPr/>
        </p:nvSpPr>
        <p:spPr bwMode="auto">
          <a:xfrm>
            <a:off x="609600" y="1652588"/>
            <a:ext cx="1828800" cy="533400"/>
          </a:xfrm>
          <a:prstGeom prst="rect">
            <a:avLst/>
          </a:prstGeom>
          <a:solidFill>
            <a:srgbClr val="5F5F5F"/>
          </a:solidFill>
          <a:ln w="38100" cmpd="dbl">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Non-mudharabah</a:t>
            </a:r>
          </a:p>
          <a:p>
            <a:pPr algn="ctr" eaLnBrk="1" hangingPunct="1"/>
            <a:r>
              <a:rPr lang="en-US" altLang="en-US" sz="1400">
                <a:solidFill>
                  <a:schemeClr val="bg1"/>
                </a:solidFill>
              </a:rPr>
              <a:t>deposits</a:t>
            </a:r>
            <a:endParaRPr lang="en-GB" altLang="en-US" sz="1400">
              <a:solidFill>
                <a:schemeClr val="bg1"/>
              </a:solidFill>
            </a:endParaRPr>
          </a:p>
        </p:txBody>
      </p:sp>
      <p:sp>
        <p:nvSpPr>
          <p:cNvPr id="55302" name="Rectangle 6">
            <a:extLst>
              <a:ext uri="{FF2B5EF4-FFF2-40B4-BE49-F238E27FC236}">
                <a16:creationId xmlns:a16="http://schemas.microsoft.com/office/drawing/2014/main" id="{5E8F6217-3542-41D5-9E0C-9ED386653CF3}"/>
              </a:ext>
            </a:extLst>
          </p:cNvPr>
          <p:cNvSpPr>
            <a:spLocks noChangeArrowheads="1"/>
          </p:cNvSpPr>
          <p:nvPr/>
        </p:nvSpPr>
        <p:spPr bwMode="auto">
          <a:xfrm>
            <a:off x="609600" y="2276475"/>
            <a:ext cx="1828800" cy="768350"/>
          </a:xfrm>
          <a:prstGeom prst="rect">
            <a:avLst/>
          </a:prstGeom>
          <a:solidFill>
            <a:srgbClr val="C0C0C0"/>
          </a:solidFill>
          <a:ln w="38100" cmpd="dbl">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Unrestricted    mudharabah</a:t>
            </a:r>
          </a:p>
          <a:p>
            <a:pPr algn="ctr" eaLnBrk="1" hangingPunct="1"/>
            <a:r>
              <a:rPr lang="en-US" altLang="en-US" sz="1400"/>
              <a:t>Investment account</a:t>
            </a:r>
            <a:endParaRPr lang="en-GB" altLang="en-US" sz="1400"/>
          </a:p>
        </p:txBody>
      </p:sp>
      <p:sp>
        <p:nvSpPr>
          <p:cNvPr id="55303" name="Rectangle 8">
            <a:extLst>
              <a:ext uri="{FF2B5EF4-FFF2-40B4-BE49-F238E27FC236}">
                <a16:creationId xmlns:a16="http://schemas.microsoft.com/office/drawing/2014/main" id="{73158ED3-9078-4CDB-BA19-A33D18825667}"/>
              </a:ext>
            </a:extLst>
          </p:cNvPr>
          <p:cNvSpPr>
            <a:spLocks noChangeArrowheads="1"/>
          </p:cNvSpPr>
          <p:nvPr/>
        </p:nvSpPr>
        <p:spPr bwMode="auto">
          <a:xfrm>
            <a:off x="3124200" y="1042988"/>
            <a:ext cx="2057400" cy="381000"/>
          </a:xfrm>
          <a:prstGeom prst="rect">
            <a:avLst/>
          </a:prstGeom>
          <a:solidFill>
            <a:schemeClr val="tx2"/>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i="1">
                <a:solidFill>
                  <a:schemeClr val="bg1"/>
                </a:solidFill>
              </a:rPr>
              <a:t>Application of funds</a:t>
            </a:r>
            <a:endParaRPr lang="en-GB" altLang="en-US" sz="1400" b="1" i="1">
              <a:solidFill>
                <a:schemeClr val="bg1"/>
              </a:solidFill>
            </a:endParaRPr>
          </a:p>
        </p:txBody>
      </p:sp>
      <p:sp>
        <p:nvSpPr>
          <p:cNvPr id="55304" name="Rectangle 9">
            <a:extLst>
              <a:ext uri="{FF2B5EF4-FFF2-40B4-BE49-F238E27FC236}">
                <a16:creationId xmlns:a16="http://schemas.microsoft.com/office/drawing/2014/main" id="{F4CF7BA0-FEF0-4D00-AF65-05A230AED494}"/>
              </a:ext>
            </a:extLst>
          </p:cNvPr>
          <p:cNvSpPr>
            <a:spLocks noChangeArrowheads="1"/>
          </p:cNvSpPr>
          <p:nvPr/>
        </p:nvSpPr>
        <p:spPr bwMode="auto">
          <a:xfrm>
            <a:off x="3124200" y="1652588"/>
            <a:ext cx="2057400" cy="914400"/>
          </a:xfrm>
          <a:prstGeom prst="rect">
            <a:avLst/>
          </a:prstGeom>
          <a:noFill/>
          <a:ln w="57150" cmpd="thickThin">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General</a:t>
            </a:r>
          </a:p>
          <a:p>
            <a:pPr algn="ctr" eaLnBrk="1" hangingPunct="1"/>
            <a:r>
              <a:rPr lang="en-US" altLang="en-US" sz="1400"/>
              <a:t>pool</a:t>
            </a:r>
            <a:endParaRPr lang="en-GB" altLang="en-US" sz="1400"/>
          </a:p>
        </p:txBody>
      </p:sp>
      <p:sp>
        <p:nvSpPr>
          <p:cNvPr id="55305" name="Rectangle 10">
            <a:extLst>
              <a:ext uri="{FF2B5EF4-FFF2-40B4-BE49-F238E27FC236}">
                <a16:creationId xmlns:a16="http://schemas.microsoft.com/office/drawing/2014/main" id="{FEBB2F24-D385-4E24-B1B1-FFEFD1A5017D}"/>
              </a:ext>
            </a:extLst>
          </p:cNvPr>
          <p:cNvSpPr>
            <a:spLocks noChangeArrowheads="1"/>
          </p:cNvSpPr>
          <p:nvPr/>
        </p:nvSpPr>
        <p:spPr bwMode="auto">
          <a:xfrm>
            <a:off x="3124200" y="2947988"/>
            <a:ext cx="2057400" cy="3810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Specific account I</a:t>
            </a:r>
            <a:endParaRPr lang="en-GB" altLang="en-US" sz="1400"/>
          </a:p>
        </p:txBody>
      </p:sp>
      <p:sp>
        <p:nvSpPr>
          <p:cNvPr id="55306" name="Rectangle 11">
            <a:extLst>
              <a:ext uri="{FF2B5EF4-FFF2-40B4-BE49-F238E27FC236}">
                <a16:creationId xmlns:a16="http://schemas.microsoft.com/office/drawing/2014/main" id="{FBAFA029-75C5-4815-8EBF-AF96E30B4F2C}"/>
              </a:ext>
            </a:extLst>
          </p:cNvPr>
          <p:cNvSpPr>
            <a:spLocks noChangeArrowheads="1"/>
          </p:cNvSpPr>
          <p:nvPr/>
        </p:nvSpPr>
        <p:spPr bwMode="auto">
          <a:xfrm>
            <a:off x="3124200" y="3557588"/>
            <a:ext cx="2057400" cy="3810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Specific account II</a:t>
            </a:r>
            <a:endParaRPr lang="en-GB" altLang="en-US" sz="1400"/>
          </a:p>
        </p:txBody>
      </p:sp>
      <p:sp>
        <p:nvSpPr>
          <p:cNvPr id="55307" name="Rectangle 12">
            <a:extLst>
              <a:ext uri="{FF2B5EF4-FFF2-40B4-BE49-F238E27FC236}">
                <a16:creationId xmlns:a16="http://schemas.microsoft.com/office/drawing/2014/main" id="{032FDC42-CCA5-403D-9C29-4C996D4C8C42}"/>
              </a:ext>
            </a:extLst>
          </p:cNvPr>
          <p:cNvSpPr>
            <a:spLocks noChangeArrowheads="1"/>
          </p:cNvSpPr>
          <p:nvPr/>
        </p:nvSpPr>
        <p:spPr bwMode="auto">
          <a:xfrm>
            <a:off x="5562600" y="1042988"/>
            <a:ext cx="685800" cy="381000"/>
          </a:xfrm>
          <a:prstGeom prst="rect">
            <a:avLst/>
          </a:prstGeom>
          <a:solidFill>
            <a:srgbClr val="5F5F5F"/>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i="1">
                <a:solidFill>
                  <a:schemeClr val="bg1"/>
                </a:solidFill>
              </a:rPr>
              <a:t>Profit</a:t>
            </a:r>
            <a:endParaRPr lang="en-GB" altLang="en-US" sz="1400" b="1" i="1">
              <a:solidFill>
                <a:schemeClr val="bg1"/>
              </a:solidFill>
            </a:endParaRPr>
          </a:p>
        </p:txBody>
      </p:sp>
      <p:sp>
        <p:nvSpPr>
          <p:cNvPr id="55308" name="Rectangle 13">
            <a:extLst>
              <a:ext uri="{FF2B5EF4-FFF2-40B4-BE49-F238E27FC236}">
                <a16:creationId xmlns:a16="http://schemas.microsoft.com/office/drawing/2014/main" id="{5ECB0596-9ABF-453B-BF68-B743D1B49507}"/>
              </a:ext>
            </a:extLst>
          </p:cNvPr>
          <p:cNvSpPr>
            <a:spLocks noChangeArrowheads="1"/>
          </p:cNvSpPr>
          <p:nvPr/>
        </p:nvSpPr>
        <p:spPr bwMode="auto">
          <a:xfrm>
            <a:off x="5638800" y="1652588"/>
            <a:ext cx="533400" cy="914400"/>
          </a:xfrm>
          <a:prstGeom prst="rect">
            <a:avLst/>
          </a:prstGeom>
          <a:noFill/>
          <a:ln w="57150" cmpd="thickThin">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ms-MY" altLang="en-US" sz="1200" i="1">
                <a:cs typeface="Arial" panose="020B0604020202020204" pitchFamily="34" charset="0"/>
                <a:sym typeface="Symbol" panose="05050102010706020507" pitchFamily="18" charset="2"/>
              </a:rPr>
              <a:t></a:t>
            </a:r>
          </a:p>
        </p:txBody>
      </p:sp>
      <p:sp>
        <p:nvSpPr>
          <p:cNvPr id="55309" name="Rectangle 14">
            <a:extLst>
              <a:ext uri="{FF2B5EF4-FFF2-40B4-BE49-F238E27FC236}">
                <a16:creationId xmlns:a16="http://schemas.microsoft.com/office/drawing/2014/main" id="{0AFFE998-B6B8-4841-9661-BBA13528E838}"/>
              </a:ext>
            </a:extLst>
          </p:cNvPr>
          <p:cNvSpPr>
            <a:spLocks noChangeArrowheads="1"/>
          </p:cNvSpPr>
          <p:nvPr/>
        </p:nvSpPr>
        <p:spPr bwMode="auto">
          <a:xfrm>
            <a:off x="5638800" y="2947988"/>
            <a:ext cx="533400" cy="3810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ms-MY" altLang="en-US" sz="1200" i="1">
                <a:cs typeface="Arial" panose="020B0604020202020204" pitchFamily="34" charset="0"/>
                <a:sym typeface="Symbol" panose="05050102010706020507" pitchFamily="18" charset="2"/>
              </a:rPr>
              <a:t></a:t>
            </a:r>
            <a:endParaRPr lang="en-GB" altLang="en-US" sz="1200" i="1"/>
          </a:p>
        </p:txBody>
      </p:sp>
      <p:sp>
        <p:nvSpPr>
          <p:cNvPr id="55310" name="Rectangle 15">
            <a:extLst>
              <a:ext uri="{FF2B5EF4-FFF2-40B4-BE49-F238E27FC236}">
                <a16:creationId xmlns:a16="http://schemas.microsoft.com/office/drawing/2014/main" id="{838C554A-7C27-4A70-BCE2-CA0F2A9A710B}"/>
              </a:ext>
            </a:extLst>
          </p:cNvPr>
          <p:cNvSpPr>
            <a:spLocks noChangeArrowheads="1"/>
          </p:cNvSpPr>
          <p:nvPr/>
        </p:nvSpPr>
        <p:spPr bwMode="auto">
          <a:xfrm>
            <a:off x="5638800" y="3557588"/>
            <a:ext cx="533400" cy="3810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ms-MY" altLang="en-US" sz="1200" i="1">
                <a:cs typeface="Arial" panose="020B0604020202020204" pitchFamily="34" charset="0"/>
                <a:sym typeface="Symbol" panose="05050102010706020507" pitchFamily="18" charset="2"/>
              </a:rPr>
              <a:t></a:t>
            </a:r>
            <a:endParaRPr lang="en-GB" altLang="en-US" sz="1200" i="1"/>
          </a:p>
        </p:txBody>
      </p:sp>
      <p:sp>
        <p:nvSpPr>
          <p:cNvPr id="55311" name="Rectangle 16">
            <a:extLst>
              <a:ext uri="{FF2B5EF4-FFF2-40B4-BE49-F238E27FC236}">
                <a16:creationId xmlns:a16="http://schemas.microsoft.com/office/drawing/2014/main" id="{A228C063-4537-497B-B5A4-5D55DD28A6A2}"/>
              </a:ext>
            </a:extLst>
          </p:cNvPr>
          <p:cNvSpPr>
            <a:spLocks noChangeArrowheads="1"/>
          </p:cNvSpPr>
          <p:nvPr/>
        </p:nvSpPr>
        <p:spPr bwMode="auto">
          <a:xfrm>
            <a:off x="6781800" y="1042988"/>
            <a:ext cx="1828800" cy="381000"/>
          </a:xfrm>
          <a:prstGeom prst="rect">
            <a:avLst/>
          </a:prstGeom>
          <a:solidFill>
            <a:schemeClr val="tx2"/>
          </a:solidFill>
          <a:ln w="38100" cmpd="dbl">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i="1">
                <a:solidFill>
                  <a:schemeClr val="bg1"/>
                </a:solidFill>
              </a:rPr>
              <a:t>Distribution of profit</a:t>
            </a:r>
            <a:endParaRPr lang="en-GB" altLang="en-US" sz="1400" b="1" i="1">
              <a:solidFill>
                <a:schemeClr val="bg1"/>
              </a:solidFill>
            </a:endParaRPr>
          </a:p>
        </p:txBody>
      </p:sp>
      <p:sp>
        <p:nvSpPr>
          <p:cNvPr id="55312" name="Rectangle 17">
            <a:extLst>
              <a:ext uri="{FF2B5EF4-FFF2-40B4-BE49-F238E27FC236}">
                <a16:creationId xmlns:a16="http://schemas.microsoft.com/office/drawing/2014/main" id="{DB55C8FD-156D-4312-B8A6-1B85696A0C53}"/>
              </a:ext>
            </a:extLst>
          </p:cNvPr>
          <p:cNvSpPr>
            <a:spLocks noChangeArrowheads="1"/>
          </p:cNvSpPr>
          <p:nvPr/>
        </p:nvSpPr>
        <p:spPr bwMode="auto">
          <a:xfrm>
            <a:off x="6781800" y="1652588"/>
            <a:ext cx="1828800" cy="3810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Depositors</a:t>
            </a:r>
            <a:endParaRPr lang="en-GB" altLang="en-US" sz="1400"/>
          </a:p>
        </p:txBody>
      </p:sp>
      <p:sp>
        <p:nvSpPr>
          <p:cNvPr id="55313" name="Rectangle 18">
            <a:extLst>
              <a:ext uri="{FF2B5EF4-FFF2-40B4-BE49-F238E27FC236}">
                <a16:creationId xmlns:a16="http://schemas.microsoft.com/office/drawing/2014/main" id="{248BC5C7-27DC-46F3-8889-E9A80ABB7EBF}"/>
              </a:ext>
            </a:extLst>
          </p:cNvPr>
          <p:cNvSpPr>
            <a:spLocks noChangeArrowheads="1"/>
          </p:cNvSpPr>
          <p:nvPr/>
        </p:nvSpPr>
        <p:spPr bwMode="auto">
          <a:xfrm>
            <a:off x="6781800" y="2185988"/>
            <a:ext cx="1828800" cy="4572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Bank</a:t>
            </a:r>
            <a:endParaRPr lang="en-GB" altLang="en-US" sz="1400"/>
          </a:p>
        </p:txBody>
      </p:sp>
      <p:sp>
        <p:nvSpPr>
          <p:cNvPr id="55314" name="Rectangle 19">
            <a:extLst>
              <a:ext uri="{FF2B5EF4-FFF2-40B4-BE49-F238E27FC236}">
                <a16:creationId xmlns:a16="http://schemas.microsoft.com/office/drawing/2014/main" id="{498EECF9-926A-452F-88F8-46335B401BE2}"/>
              </a:ext>
            </a:extLst>
          </p:cNvPr>
          <p:cNvSpPr>
            <a:spLocks noChangeArrowheads="1"/>
          </p:cNvSpPr>
          <p:nvPr/>
        </p:nvSpPr>
        <p:spPr bwMode="auto">
          <a:xfrm>
            <a:off x="6781800" y="2947988"/>
            <a:ext cx="1828800" cy="3810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Depositors</a:t>
            </a:r>
            <a:endParaRPr lang="en-GB" altLang="en-US" sz="1400"/>
          </a:p>
        </p:txBody>
      </p:sp>
      <p:sp>
        <p:nvSpPr>
          <p:cNvPr id="55315" name="Line 20">
            <a:extLst>
              <a:ext uri="{FF2B5EF4-FFF2-40B4-BE49-F238E27FC236}">
                <a16:creationId xmlns:a16="http://schemas.microsoft.com/office/drawing/2014/main" id="{9D3C3CD3-F58D-4443-A924-15036A0AF5A9}"/>
              </a:ext>
            </a:extLst>
          </p:cNvPr>
          <p:cNvSpPr>
            <a:spLocks noChangeShapeType="1"/>
          </p:cNvSpPr>
          <p:nvPr/>
        </p:nvSpPr>
        <p:spPr bwMode="auto">
          <a:xfrm>
            <a:off x="5181600" y="203358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6" name="Line 21">
            <a:extLst>
              <a:ext uri="{FF2B5EF4-FFF2-40B4-BE49-F238E27FC236}">
                <a16:creationId xmlns:a16="http://schemas.microsoft.com/office/drawing/2014/main" id="{90E5BE5A-5E5A-4584-BC0E-80210C94773D}"/>
              </a:ext>
            </a:extLst>
          </p:cNvPr>
          <p:cNvSpPr>
            <a:spLocks noChangeShapeType="1"/>
          </p:cNvSpPr>
          <p:nvPr/>
        </p:nvSpPr>
        <p:spPr bwMode="auto">
          <a:xfrm>
            <a:off x="5181600" y="310038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7" name="Line 22">
            <a:extLst>
              <a:ext uri="{FF2B5EF4-FFF2-40B4-BE49-F238E27FC236}">
                <a16:creationId xmlns:a16="http://schemas.microsoft.com/office/drawing/2014/main" id="{0D228824-0DC3-4BC3-BA40-F83A3EF1D2AF}"/>
              </a:ext>
            </a:extLst>
          </p:cNvPr>
          <p:cNvSpPr>
            <a:spLocks noChangeShapeType="1"/>
          </p:cNvSpPr>
          <p:nvPr/>
        </p:nvSpPr>
        <p:spPr bwMode="auto">
          <a:xfrm>
            <a:off x="5181600" y="370998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3">
            <a:extLst>
              <a:ext uri="{FF2B5EF4-FFF2-40B4-BE49-F238E27FC236}">
                <a16:creationId xmlns:a16="http://schemas.microsoft.com/office/drawing/2014/main" id="{AB0106B2-E6E4-447A-8FB9-8460A155DA17}"/>
              </a:ext>
            </a:extLst>
          </p:cNvPr>
          <p:cNvSpPr>
            <a:spLocks noChangeShapeType="1"/>
          </p:cNvSpPr>
          <p:nvPr/>
        </p:nvSpPr>
        <p:spPr bwMode="auto">
          <a:xfrm>
            <a:off x="2438400" y="1881188"/>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Line 24">
            <a:extLst>
              <a:ext uri="{FF2B5EF4-FFF2-40B4-BE49-F238E27FC236}">
                <a16:creationId xmlns:a16="http://schemas.microsoft.com/office/drawing/2014/main" id="{58B71623-ADA1-45E4-A1C8-2518EDBF1B41}"/>
              </a:ext>
            </a:extLst>
          </p:cNvPr>
          <p:cNvSpPr>
            <a:spLocks noChangeShapeType="1"/>
          </p:cNvSpPr>
          <p:nvPr/>
        </p:nvSpPr>
        <p:spPr bwMode="auto">
          <a:xfrm>
            <a:off x="2438400" y="3405188"/>
            <a:ext cx="381000" cy="0"/>
          </a:xfrm>
          <a:prstGeom prst="line">
            <a:avLst/>
          </a:prstGeom>
          <a:noFill/>
          <a:ln w="952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0" name="Line 25">
            <a:extLst>
              <a:ext uri="{FF2B5EF4-FFF2-40B4-BE49-F238E27FC236}">
                <a16:creationId xmlns:a16="http://schemas.microsoft.com/office/drawing/2014/main" id="{D4022F72-1788-4853-8B23-C04AD6742A89}"/>
              </a:ext>
            </a:extLst>
          </p:cNvPr>
          <p:cNvSpPr>
            <a:spLocks noChangeShapeType="1"/>
          </p:cNvSpPr>
          <p:nvPr/>
        </p:nvSpPr>
        <p:spPr bwMode="auto">
          <a:xfrm flipH="1">
            <a:off x="2843213" y="3213100"/>
            <a:ext cx="0" cy="576263"/>
          </a:xfrm>
          <a:prstGeom prst="line">
            <a:avLst/>
          </a:prstGeom>
          <a:noFill/>
          <a:ln w="952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1" name="Line 26">
            <a:extLst>
              <a:ext uri="{FF2B5EF4-FFF2-40B4-BE49-F238E27FC236}">
                <a16:creationId xmlns:a16="http://schemas.microsoft.com/office/drawing/2014/main" id="{5E39EB15-D021-403D-9ECB-010E46F9E8CE}"/>
              </a:ext>
            </a:extLst>
          </p:cNvPr>
          <p:cNvSpPr>
            <a:spLocks noChangeShapeType="1"/>
          </p:cNvSpPr>
          <p:nvPr/>
        </p:nvSpPr>
        <p:spPr bwMode="auto">
          <a:xfrm>
            <a:off x="2819400" y="3213100"/>
            <a:ext cx="304800" cy="0"/>
          </a:xfrm>
          <a:prstGeom prst="line">
            <a:avLst/>
          </a:prstGeom>
          <a:noFill/>
          <a:ln w="9525">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2" name="Line 27">
            <a:extLst>
              <a:ext uri="{FF2B5EF4-FFF2-40B4-BE49-F238E27FC236}">
                <a16:creationId xmlns:a16="http://schemas.microsoft.com/office/drawing/2014/main" id="{3DC4A331-25B0-4314-88B4-F1DD6230482A}"/>
              </a:ext>
            </a:extLst>
          </p:cNvPr>
          <p:cNvSpPr>
            <a:spLocks noChangeShapeType="1"/>
          </p:cNvSpPr>
          <p:nvPr/>
        </p:nvSpPr>
        <p:spPr bwMode="auto">
          <a:xfrm>
            <a:off x="2819400" y="3786188"/>
            <a:ext cx="304800" cy="0"/>
          </a:xfrm>
          <a:prstGeom prst="line">
            <a:avLst/>
          </a:prstGeom>
          <a:noFill/>
          <a:ln w="9525">
            <a:solidFill>
              <a:srgbClr val="00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Line 28">
            <a:extLst>
              <a:ext uri="{FF2B5EF4-FFF2-40B4-BE49-F238E27FC236}">
                <a16:creationId xmlns:a16="http://schemas.microsoft.com/office/drawing/2014/main" id="{5BC2A50A-94E8-4B28-90D0-414C23C7B279}"/>
              </a:ext>
            </a:extLst>
          </p:cNvPr>
          <p:cNvSpPr>
            <a:spLocks noChangeShapeType="1"/>
          </p:cNvSpPr>
          <p:nvPr/>
        </p:nvSpPr>
        <p:spPr bwMode="auto">
          <a:xfrm>
            <a:off x="2438400" y="2719388"/>
            <a:ext cx="152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4" name="Line 29">
            <a:extLst>
              <a:ext uri="{FF2B5EF4-FFF2-40B4-BE49-F238E27FC236}">
                <a16:creationId xmlns:a16="http://schemas.microsoft.com/office/drawing/2014/main" id="{90A2CB47-71B7-433A-B9EE-0F9736DEF8EB}"/>
              </a:ext>
            </a:extLst>
          </p:cNvPr>
          <p:cNvSpPr>
            <a:spLocks noChangeShapeType="1"/>
          </p:cNvSpPr>
          <p:nvPr/>
        </p:nvSpPr>
        <p:spPr bwMode="auto">
          <a:xfrm>
            <a:off x="2590800" y="2185988"/>
            <a:ext cx="0" cy="914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5" name="Line 30">
            <a:extLst>
              <a:ext uri="{FF2B5EF4-FFF2-40B4-BE49-F238E27FC236}">
                <a16:creationId xmlns:a16="http://schemas.microsoft.com/office/drawing/2014/main" id="{E4EC39EB-6B6E-42EE-8447-6719B20B2B11}"/>
              </a:ext>
            </a:extLst>
          </p:cNvPr>
          <p:cNvSpPr>
            <a:spLocks noChangeShapeType="1"/>
          </p:cNvSpPr>
          <p:nvPr/>
        </p:nvSpPr>
        <p:spPr bwMode="auto">
          <a:xfrm>
            <a:off x="2590800" y="2185988"/>
            <a:ext cx="5334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6" name="Line 31">
            <a:extLst>
              <a:ext uri="{FF2B5EF4-FFF2-40B4-BE49-F238E27FC236}">
                <a16:creationId xmlns:a16="http://schemas.microsoft.com/office/drawing/2014/main" id="{930914FC-79F6-4A29-9169-A98F351340D8}"/>
              </a:ext>
            </a:extLst>
          </p:cNvPr>
          <p:cNvSpPr>
            <a:spLocks noChangeShapeType="1"/>
          </p:cNvSpPr>
          <p:nvPr/>
        </p:nvSpPr>
        <p:spPr bwMode="auto">
          <a:xfrm>
            <a:off x="2590800" y="3100388"/>
            <a:ext cx="5334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Line 32">
            <a:extLst>
              <a:ext uri="{FF2B5EF4-FFF2-40B4-BE49-F238E27FC236}">
                <a16:creationId xmlns:a16="http://schemas.microsoft.com/office/drawing/2014/main" id="{DC2D9991-9024-4783-A21F-7B2216A66736}"/>
              </a:ext>
            </a:extLst>
          </p:cNvPr>
          <p:cNvSpPr>
            <a:spLocks noChangeShapeType="1"/>
          </p:cNvSpPr>
          <p:nvPr/>
        </p:nvSpPr>
        <p:spPr bwMode="auto">
          <a:xfrm>
            <a:off x="6172200" y="20335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Line 33">
            <a:extLst>
              <a:ext uri="{FF2B5EF4-FFF2-40B4-BE49-F238E27FC236}">
                <a16:creationId xmlns:a16="http://schemas.microsoft.com/office/drawing/2014/main" id="{9249B013-7203-4AC1-B0FA-DC0CBB5B62E7}"/>
              </a:ext>
            </a:extLst>
          </p:cNvPr>
          <p:cNvSpPr>
            <a:spLocks noChangeShapeType="1"/>
          </p:cNvSpPr>
          <p:nvPr/>
        </p:nvSpPr>
        <p:spPr bwMode="auto">
          <a:xfrm>
            <a:off x="6324600" y="180498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Line 34">
            <a:extLst>
              <a:ext uri="{FF2B5EF4-FFF2-40B4-BE49-F238E27FC236}">
                <a16:creationId xmlns:a16="http://schemas.microsoft.com/office/drawing/2014/main" id="{4F4D50D1-2028-43EE-A736-5AFC96036D60}"/>
              </a:ext>
            </a:extLst>
          </p:cNvPr>
          <p:cNvSpPr>
            <a:spLocks noChangeShapeType="1"/>
          </p:cNvSpPr>
          <p:nvPr/>
        </p:nvSpPr>
        <p:spPr bwMode="auto">
          <a:xfrm>
            <a:off x="6324600" y="226218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0" name="Line 35">
            <a:extLst>
              <a:ext uri="{FF2B5EF4-FFF2-40B4-BE49-F238E27FC236}">
                <a16:creationId xmlns:a16="http://schemas.microsoft.com/office/drawing/2014/main" id="{536A1309-BC33-4039-84E2-FF0E02F8B3EC}"/>
              </a:ext>
            </a:extLst>
          </p:cNvPr>
          <p:cNvSpPr>
            <a:spLocks noChangeShapeType="1"/>
          </p:cNvSpPr>
          <p:nvPr/>
        </p:nvSpPr>
        <p:spPr bwMode="auto">
          <a:xfrm>
            <a:off x="6172200" y="3709988"/>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1" name="Line 36">
            <a:extLst>
              <a:ext uri="{FF2B5EF4-FFF2-40B4-BE49-F238E27FC236}">
                <a16:creationId xmlns:a16="http://schemas.microsoft.com/office/drawing/2014/main" id="{FAC1092F-A1DD-461F-9A45-C0CA7DA08B5F}"/>
              </a:ext>
            </a:extLst>
          </p:cNvPr>
          <p:cNvSpPr>
            <a:spLocks noChangeShapeType="1"/>
          </p:cNvSpPr>
          <p:nvPr/>
        </p:nvSpPr>
        <p:spPr bwMode="auto">
          <a:xfrm flipV="1">
            <a:off x="6553200" y="2566988"/>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Line 37">
            <a:extLst>
              <a:ext uri="{FF2B5EF4-FFF2-40B4-BE49-F238E27FC236}">
                <a16:creationId xmlns:a16="http://schemas.microsoft.com/office/drawing/2014/main" id="{FBE983A7-C5B9-40AB-8A68-58CE717BE5C1}"/>
              </a:ext>
            </a:extLst>
          </p:cNvPr>
          <p:cNvSpPr>
            <a:spLocks noChangeShapeType="1"/>
          </p:cNvSpPr>
          <p:nvPr/>
        </p:nvSpPr>
        <p:spPr bwMode="auto">
          <a:xfrm>
            <a:off x="6553200" y="2566988"/>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3" name="Line 38">
            <a:extLst>
              <a:ext uri="{FF2B5EF4-FFF2-40B4-BE49-F238E27FC236}">
                <a16:creationId xmlns:a16="http://schemas.microsoft.com/office/drawing/2014/main" id="{B647A689-92F7-4F9F-A878-356A514D8E9E}"/>
              </a:ext>
            </a:extLst>
          </p:cNvPr>
          <p:cNvSpPr>
            <a:spLocks noChangeShapeType="1"/>
          </p:cNvSpPr>
          <p:nvPr/>
        </p:nvSpPr>
        <p:spPr bwMode="auto">
          <a:xfrm>
            <a:off x="6172200" y="310038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4" name="Line 39">
            <a:extLst>
              <a:ext uri="{FF2B5EF4-FFF2-40B4-BE49-F238E27FC236}">
                <a16:creationId xmlns:a16="http://schemas.microsoft.com/office/drawing/2014/main" id="{E8FC492C-61B2-4454-900B-53FF7622C3C0}"/>
              </a:ext>
            </a:extLst>
          </p:cNvPr>
          <p:cNvSpPr>
            <a:spLocks noChangeShapeType="1"/>
          </p:cNvSpPr>
          <p:nvPr/>
        </p:nvSpPr>
        <p:spPr bwMode="auto">
          <a:xfrm flipV="1">
            <a:off x="6324600" y="2414588"/>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5" name="Line 40">
            <a:extLst>
              <a:ext uri="{FF2B5EF4-FFF2-40B4-BE49-F238E27FC236}">
                <a16:creationId xmlns:a16="http://schemas.microsoft.com/office/drawing/2014/main" id="{DBF4F95F-0CE4-4819-9713-378A4E1F29D0}"/>
              </a:ext>
            </a:extLst>
          </p:cNvPr>
          <p:cNvSpPr>
            <a:spLocks noChangeShapeType="1"/>
          </p:cNvSpPr>
          <p:nvPr/>
        </p:nvSpPr>
        <p:spPr bwMode="auto">
          <a:xfrm>
            <a:off x="6324600" y="241458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6" name="Line 41">
            <a:extLst>
              <a:ext uri="{FF2B5EF4-FFF2-40B4-BE49-F238E27FC236}">
                <a16:creationId xmlns:a16="http://schemas.microsoft.com/office/drawing/2014/main" id="{0C6C56F5-DFB9-4140-B3A1-1ED3E44B63DA}"/>
              </a:ext>
            </a:extLst>
          </p:cNvPr>
          <p:cNvSpPr>
            <a:spLocks noChangeShapeType="1"/>
          </p:cNvSpPr>
          <p:nvPr/>
        </p:nvSpPr>
        <p:spPr bwMode="auto">
          <a:xfrm>
            <a:off x="533400" y="4243388"/>
            <a:ext cx="8229600" cy="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7" name="Rectangle 42">
            <a:extLst>
              <a:ext uri="{FF2B5EF4-FFF2-40B4-BE49-F238E27FC236}">
                <a16:creationId xmlns:a16="http://schemas.microsoft.com/office/drawing/2014/main" id="{449887F9-D3BA-4EDC-B1DD-5FE64B2B1F82}"/>
              </a:ext>
            </a:extLst>
          </p:cNvPr>
          <p:cNvSpPr>
            <a:spLocks noChangeArrowheads="1"/>
          </p:cNvSpPr>
          <p:nvPr/>
        </p:nvSpPr>
        <p:spPr bwMode="auto">
          <a:xfrm>
            <a:off x="1371600" y="4700588"/>
            <a:ext cx="1676400" cy="609600"/>
          </a:xfrm>
          <a:prstGeom prst="rect">
            <a:avLst/>
          </a:prstGeom>
          <a:noFill/>
          <a:ln w="38100" cmpd="dbl">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ROR</a:t>
            </a:r>
          </a:p>
          <a:p>
            <a:pPr algn="ctr" eaLnBrk="1" hangingPunct="1"/>
            <a:r>
              <a:rPr lang="en-US" altLang="en-US" sz="1400"/>
              <a:t>Framework</a:t>
            </a:r>
            <a:endParaRPr lang="en-GB" altLang="en-US" sz="1400"/>
          </a:p>
        </p:txBody>
      </p:sp>
      <p:sp>
        <p:nvSpPr>
          <p:cNvPr id="55338" name="Rectangle 43">
            <a:extLst>
              <a:ext uri="{FF2B5EF4-FFF2-40B4-BE49-F238E27FC236}">
                <a16:creationId xmlns:a16="http://schemas.microsoft.com/office/drawing/2014/main" id="{15FB0FE4-2D5C-4415-B8C4-3040FDC6B6FD}"/>
              </a:ext>
            </a:extLst>
          </p:cNvPr>
          <p:cNvSpPr>
            <a:spLocks noChangeArrowheads="1"/>
          </p:cNvSpPr>
          <p:nvPr/>
        </p:nvSpPr>
        <p:spPr bwMode="auto">
          <a:xfrm>
            <a:off x="3733800" y="4395788"/>
            <a:ext cx="1447800" cy="533400"/>
          </a:xfrm>
          <a:prstGeom prst="rect">
            <a:avLst/>
          </a:prstGeom>
          <a:solidFill>
            <a:schemeClr val="tx2"/>
          </a:solidFill>
          <a:ln w="38100" cmpd="dbl">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Calculation</a:t>
            </a:r>
          </a:p>
          <a:p>
            <a:pPr algn="ctr" eaLnBrk="1" hangingPunct="1"/>
            <a:r>
              <a:rPr lang="en-US" altLang="en-US" sz="1400">
                <a:solidFill>
                  <a:schemeClr val="bg1"/>
                </a:solidFill>
              </a:rPr>
              <a:t>table</a:t>
            </a:r>
            <a:endParaRPr lang="en-GB" altLang="en-US" sz="1400">
              <a:solidFill>
                <a:schemeClr val="bg1"/>
              </a:solidFill>
            </a:endParaRPr>
          </a:p>
        </p:txBody>
      </p:sp>
      <p:sp>
        <p:nvSpPr>
          <p:cNvPr id="55339" name="Rectangle 44">
            <a:extLst>
              <a:ext uri="{FF2B5EF4-FFF2-40B4-BE49-F238E27FC236}">
                <a16:creationId xmlns:a16="http://schemas.microsoft.com/office/drawing/2014/main" id="{3223DC09-6F10-4049-846A-91565FBC5795}"/>
              </a:ext>
            </a:extLst>
          </p:cNvPr>
          <p:cNvSpPr>
            <a:spLocks noChangeArrowheads="1"/>
          </p:cNvSpPr>
          <p:nvPr/>
        </p:nvSpPr>
        <p:spPr bwMode="auto">
          <a:xfrm>
            <a:off x="3733800" y="5068887"/>
            <a:ext cx="1447800" cy="533400"/>
          </a:xfrm>
          <a:prstGeom prst="rect">
            <a:avLst/>
          </a:prstGeom>
          <a:solidFill>
            <a:schemeClr val="tx2">
              <a:lumMod val="75000"/>
            </a:schemeClr>
          </a:solidFill>
          <a:ln w="38100" cmpd="dbl">
            <a:solidFill>
              <a:srgbClr val="333333"/>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Distribution</a:t>
            </a:r>
          </a:p>
          <a:p>
            <a:pPr algn="ctr" eaLnBrk="1" hangingPunct="1"/>
            <a:r>
              <a:rPr lang="en-US" altLang="en-US" sz="1400">
                <a:solidFill>
                  <a:schemeClr val="bg1"/>
                </a:solidFill>
              </a:rPr>
              <a:t>table</a:t>
            </a:r>
            <a:endParaRPr lang="en-GB" altLang="en-US" sz="1400">
              <a:solidFill>
                <a:schemeClr val="bg1"/>
              </a:solidFill>
            </a:endParaRPr>
          </a:p>
        </p:txBody>
      </p:sp>
      <p:sp>
        <p:nvSpPr>
          <p:cNvPr id="55340" name="Line 45">
            <a:extLst>
              <a:ext uri="{FF2B5EF4-FFF2-40B4-BE49-F238E27FC236}">
                <a16:creationId xmlns:a16="http://schemas.microsoft.com/office/drawing/2014/main" id="{B482A139-1C4F-4CA2-8C1C-202061B37805}"/>
              </a:ext>
            </a:extLst>
          </p:cNvPr>
          <p:cNvSpPr>
            <a:spLocks noChangeShapeType="1"/>
          </p:cNvSpPr>
          <p:nvPr/>
        </p:nvSpPr>
        <p:spPr bwMode="auto">
          <a:xfrm>
            <a:off x="3048000" y="500538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1" name="Line 46">
            <a:extLst>
              <a:ext uri="{FF2B5EF4-FFF2-40B4-BE49-F238E27FC236}">
                <a16:creationId xmlns:a16="http://schemas.microsoft.com/office/drawing/2014/main" id="{00C1BFDC-F683-46D7-BD0B-10939519E740}"/>
              </a:ext>
            </a:extLst>
          </p:cNvPr>
          <p:cNvSpPr>
            <a:spLocks noChangeShapeType="1"/>
          </p:cNvSpPr>
          <p:nvPr/>
        </p:nvSpPr>
        <p:spPr bwMode="auto">
          <a:xfrm>
            <a:off x="3352800" y="4624388"/>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2" name="Line 47">
            <a:extLst>
              <a:ext uri="{FF2B5EF4-FFF2-40B4-BE49-F238E27FC236}">
                <a16:creationId xmlns:a16="http://schemas.microsoft.com/office/drawing/2014/main" id="{3FA1651A-A27C-438C-88DA-EF585DB859CD}"/>
              </a:ext>
            </a:extLst>
          </p:cNvPr>
          <p:cNvSpPr>
            <a:spLocks noChangeShapeType="1"/>
          </p:cNvSpPr>
          <p:nvPr/>
        </p:nvSpPr>
        <p:spPr bwMode="auto">
          <a:xfrm>
            <a:off x="3352800" y="4624388"/>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3" name="Line 48">
            <a:extLst>
              <a:ext uri="{FF2B5EF4-FFF2-40B4-BE49-F238E27FC236}">
                <a16:creationId xmlns:a16="http://schemas.microsoft.com/office/drawing/2014/main" id="{CA0FD1B8-5B30-4B3C-BE3A-B6811CF44A40}"/>
              </a:ext>
            </a:extLst>
          </p:cNvPr>
          <p:cNvSpPr>
            <a:spLocks noChangeShapeType="1"/>
          </p:cNvSpPr>
          <p:nvPr/>
        </p:nvSpPr>
        <p:spPr bwMode="auto">
          <a:xfrm>
            <a:off x="3352800" y="5386388"/>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4" name="Line 49">
            <a:extLst>
              <a:ext uri="{FF2B5EF4-FFF2-40B4-BE49-F238E27FC236}">
                <a16:creationId xmlns:a16="http://schemas.microsoft.com/office/drawing/2014/main" id="{C9B6E162-261C-4C9D-9DD1-66E2360D3229}"/>
              </a:ext>
            </a:extLst>
          </p:cNvPr>
          <p:cNvSpPr>
            <a:spLocks noChangeShapeType="1"/>
          </p:cNvSpPr>
          <p:nvPr/>
        </p:nvSpPr>
        <p:spPr bwMode="auto">
          <a:xfrm>
            <a:off x="5181600" y="4624388"/>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5" name="Line 50">
            <a:extLst>
              <a:ext uri="{FF2B5EF4-FFF2-40B4-BE49-F238E27FC236}">
                <a16:creationId xmlns:a16="http://schemas.microsoft.com/office/drawing/2014/main" id="{8EC1F023-1E97-40C8-8947-B8094E24DDE8}"/>
              </a:ext>
            </a:extLst>
          </p:cNvPr>
          <p:cNvSpPr>
            <a:spLocks noChangeShapeType="1"/>
          </p:cNvSpPr>
          <p:nvPr/>
        </p:nvSpPr>
        <p:spPr bwMode="auto">
          <a:xfrm flipV="1">
            <a:off x="5867400" y="4395788"/>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6" name="Line 51">
            <a:extLst>
              <a:ext uri="{FF2B5EF4-FFF2-40B4-BE49-F238E27FC236}">
                <a16:creationId xmlns:a16="http://schemas.microsoft.com/office/drawing/2014/main" id="{5FFCC4D1-9FA6-4830-AEBE-66EBDEDCE221}"/>
              </a:ext>
            </a:extLst>
          </p:cNvPr>
          <p:cNvSpPr>
            <a:spLocks noChangeShapeType="1"/>
          </p:cNvSpPr>
          <p:nvPr/>
        </p:nvSpPr>
        <p:spPr bwMode="auto">
          <a:xfrm>
            <a:off x="5181600" y="5310188"/>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7" name="Line 52">
            <a:extLst>
              <a:ext uri="{FF2B5EF4-FFF2-40B4-BE49-F238E27FC236}">
                <a16:creationId xmlns:a16="http://schemas.microsoft.com/office/drawing/2014/main" id="{A5F9190E-9905-4E23-861C-F251D3370E24}"/>
              </a:ext>
            </a:extLst>
          </p:cNvPr>
          <p:cNvSpPr>
            <a:spLocks noChangeShapeType="1"/>
          </p:cNvSpPr>
          <p:nvPr/>
        </p:nvSpPr>
        <p:spPr bwMode="auto">
          <a:xfrm flipV="1">
            <a:off x="7696200" y="4395788"/>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8" name="Text Box 53">
            <a:extLst>
              <a:ext uri="{FF2B5EF4-FFF2-40B4-BE49-F238E27FC236}">
                <a16:creationId xmlns:a16="http://schemas.microsoft.com/office/drawing/2014/main" id="{CD2727BE-DECB-4F8F-9053-F33DAE491354}"/>
              </a:ext>
            </a:extLst>
          </p:cNvPr>
          <p:cNvSpPr txBox="1">
            <a:spLocks noChangeArrowheads="1"/>
          </p:cNvSpPr>
          <p:nvPr/>
        </p:nvSpPr>
        <p:spPr bwMode="auto">
          <a:xfrm>
            <a:off x="5791200" y="4319588"/>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i="1"/>
              <a:t>Calculate profit</a:t>
            </a:r>
            <a:endParaRPr lang="en-GB" altLang="en-US" sz="1400" i="1"/>
          </a:p>
        </p:txBody>
      </p:sp>
      <p:sp>
        <p:nvSpPr>
          <p:cNvPr id="55349" name="Text Box 54">
            <a:extLst>
              <a:ext uri="{FF2B5EF4-FFF2-40B4-BE49-F238E27FC236}">
                <a16:creationId xmlns:a16="http://schemas.microsoft.com/office/drawing/2014/main" id="{598242D2-B828-4D0B-B6C6-361B2AF80C91}"/>
              </a:ext>
            </a:extLst>
          </p:cNvPr>
          <p:cNvSpPr txBox="1">
            <a:spLocks noChangeArrowheads="1"/>
          </p:cNvSpPr>
          <p:nvPr/>
        </p:nvSpPr>
        <p:spPr bwMode="auto">
          <a:xfrm>
            <a:off x="7772400" y="4508500"/>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i="1"/>
              <a:t>Distribute profit</a:t>
            </a:r>
            <a:endParaRPr lang="en-GB" altLang="en-US" sz="1400" i="1"/>
          </a:p>
        </p:txBody>
      </p:sp>
      <p:sp>
        <p:nvSpPr>
          <p:cNvPr id="55350" name="Text Box 55">
            <a:extLst>
              <a:ext uri="{FF2B5EF4-FFF2-40B4-BE49-F238E27FC236}">
                <a16:creationId xmlns:a16="http://schemas.microsoft.com/office/drawing/2014/main" id="{2FBEFFAC-1E75-4B37-85DB-F16BD85919AF}"/>
              </a:ext>
            </a:extLst>
          </p:cNvPr>
          <p:cNvSpPr txBox="1">
            <a:spLocks noChangeArrowheads="1"/>
          </p:cNvSpPr>
          <p:nvPr/>
        </p:nvSpPr>
        <p:spPr bwMode="auto">
          <a:xfrm>
            <a:off x="2843213" y="328453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i="1"/>
              <a:t>or</a:t>
            </a:r>
            <a:endParaRPr lang="en-GB" altLang="en-US" sz="1400" i="1"/>
          </a:p>
        </p:txBody>
      </p:sp>
      <p:sp>
        <p:nvSpPr>
          <p:cNvPr id="55351" name="Text Box 56">
            <a:extLst>
              <a:ext uri="{FF2B5EF4-FFF2-40B4-BE49-F238E27FC236}">
                <a16:creationId xmlns:a16="http://schemas.microsoft.com/office/drawing/2014/main" id="{B68AE54A-CBC0-4DDE-A2C7-E246A3FCC459}"/>
              </a:ext>
            </a:extLst>
          </p:cNvPr>
          <p:cNvSpPr txBox="1">
            <a:spLocks noChangeArrowheads="1"/>
          </p:cNvSpPr>
          <p:nvPr/>
        </p:nvSpPr>
        <p:spPr bwMode="auto">
          <a:xfrm>
            <a:off x="611188" y="5800725"/>
            <a:ext cx="7921625" cy="581025"/>
          </a:xfrm>
          <a:prstGeom prst="rect">
            <a:avLst/>
          </a:prstGeom>
          <a:solidFill>
            <a:schemeClr val="tx2">
              <a:lumMod val="75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chemeClr val="bg1"/>
                </a:solidFill>
              </a:rPr>
              <a:t>..demand for enhanced risk management capabilities and funds management skills..</a:t>
            </a:r>
            <a:endParaRPr lang="en-GB" altLang="en-US" sz="1600" b="1">
              <a:solidFill>
                <a:schemeClr val="bg1"/>
              </a:solidFill>
            </a:endParaRPr>
          </a:p>
        </p:txBody>
      </p:sp>
      <p:sp>
        <p:nvSpPr>
          <p:cNvPr id="55352" name="Rectangle 61">
            <a:extLst>
              <a:ext uri="{FF2B5EF4-FFF2-40B4-BE49-F238E27FC236}">
                <a16:creationId xmlns:a16="http://schemas.microsoft.com/office/drawing/2014/main" id="{C33A74EC-039D-4EBC-8400-ECE74586C4E6}"/>
              </a:ext>
            </a:extLst>
          </p:cNvPr>
          <p:cNvSpPr>
            <a:spLocks noChangeArrowheads="1"/>
          </p:cNvSpPr>
          <p:nvPr/>
        </p:nvSpPr>
        <p:spPr bwMode="auto">
          <a:xfrm>
            <a:off x="611188" y="3162300"/>
            <a:ext cx="1828800" cy="768350"/>
          </a:xfrm>
          <a:prstGeom prst="rect">
            <a:avLst/>
          </a:prstGeom>
          <a:solidFill>
            <a:schemeClr val="tx2"/>
          </a:solidFill>
          <a:ln w="38100" cmpd="dbl">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solidFill>
                  <a:schemeClr val="bg1"/>
                </a:solidFill>
              </a:rPr>
              <a:t>Restricted    mudharabah</a:t>
            </a:r>
          </a:p>
          <a:p>
            <a:pPr algn="ctr" eaLnBrk="1" hangingPunct="1"/>
            <a:r>
              <a:rPr lang="en-US" altLang="en-US" sz="1400">
                <a:solidFill>
                  <a:schemeClr val="bg1"/>
                </a:solidFill>
              </a:rPr>
              <a:t>Investment account</a:t>
            </a:r>
            <a:endParaRPr lang="en-GB" altLang="en-US" sz="1400">
              <a:solidFill>
                <a:schemeClr val="bg1"/>
              </a:solidFill>
            </a:endParaRPr>
          </a:p>
        </p:txBody>
      </p:sp>
      <p:sp>
        <p:nvSpPr>
          <p:cNvPr id="2" name="Date Placeholder 1">
            <a:extLst>
              <a:ext uri="{FF2B5EF4-FFF2-40B4-BE49-F238E27FC236}">
                <a16:creationId xmlns:a16="http://schemas.microsoft.com/office/drawing/2014/main" id="{D33F816A-49B2-490A-923B-F66C321EC60E}"/>
              </a:ext>
            </a:extLst>
          </p:cNvPr>
          <p:cNvSpPr>
            <a:spLocks noGrp="1"/>
          </p:cNvSpPr>
          <p:nvPr>
            <p:ph type="dt" sz="half" idx="10"/>
          </p:nvPr>
        </p:nvSpPr>
        <p:spPr/>
        <p:txBody>
          <a:bodyPr/>
          <a:lstStyle/>
          <a:p>
            <a:fld id="{56E0139C-90AB-48DD-B49F-DA5406ADE025}" type="datetime1">
              <a:rPr lang="en-US" smtClean="0"/>
              <a:t>3/24/2022</a:t>
            </a:fld>
            <a:endParaRPr lang="en-US" dirty="0"/>
          </a:p>
        </p:txBody>
      </p:sp>
      <p:sp>
        <p:nvSpPr>
          <p:cNvPr id="3" name="Footer Placeholder 2">
            <a:extLst>
              <a:ext uri="{FF2B5EF4-FFF2-40B4-BE49-F238E27FC236}">
                <a16:creationId xmlns:a16="http://schemas.microsoft.com/office/drawing/2014/main" id="{88BE1C6D-DB2A-4C0F-B56C-4831192BFDB4}"/>
              </a:ext>
            </a:extLst>
          </p:cNvPr>
          <p:cNvSpPr>
            <a:spLocks noGrp="1"/>
          </p:cNvSpPr>
          <p:nvPr>
            <p:ph type="ftr" sz="quarter" idx="11"/>
          </p:nvPr>
        </p:nvSpPr>
        <p:spPr/>
        <p:txBody>
          <a:bodyPr/>
          <a:lstStyle/>
          <a:p>
            <a:r>
              <a:rPr lang="en-US"/>
              <a:t>8th AFRICA SUMMIT ORGANIZED BY ALHUDA ICBE, BANJUL THE GAMBIA </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a:extLst>
              <a:ext uri="{FF2B5EF4-FFF2-40B4-BE49-F238E27FC236}">
                <a16:creationId xmlns:a16="http://schemas.microsoft.com/office/drawing/2014/main" id="{B38814AE-A43B-4368-A731-62E9563DD46D}"/>
              </a:ext>
            </a:extLst>
          </p:cNvPr>
          <p:cNvSpPr>
            <a:spLocks/>
          </p:cNvSpPr>
          <p:nvPr/>
        </p:nvSpPr>
        <p:spPr bwMode="auto">
          <a:xfrm>
            <a:off x="4787900" y="1268413"/>
            <a:ext cx="1827213" cy="2124075"/>
          </a:xfrm>
          <a:custGeom>
            <a:avLst/>
            <a:gdLst>
              <a:gd name="T0" fmla="*/ 1827213 w 154"/>
              <a:gd name="T1" fmla="*/ 1459487 h 163"/>
              <a:gd name="T2" fmla="*/ 0 w 154"/>
              <a:gd name="T3" fmla="*/ 13031 h 163"/>
              <a:gd name="T4" fmla="*/ 0 w 154"/>
              <a:gd name="T5" fmla="*/ 13031 h 163"/>
              <a:gd name="T6" fmla="*/ 0 w 154"/>
              <a:gd name="T7" fmla="*/ 2124075 h 163"/>
              <a:gd name="T8" fmla="*/ 1827213 w 154"/>
              <a:gd name="T9" fmla="*/ 1459487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63">
                <a:moveTo>
                  <a:pt x="154" y="112"/>
                </a:moveTo>
                <a:cubicBezTo>
                  <a:pt x="132" y="46"/>
                  <a:pt x="70" y="1"/>
                  <a:pt x="0" y="1"/>
                </a:cubicBezTo>
                <a:cubicBezTo>
                  <a:pt x="0" y="0"/>
                  <a:pt x="0" y="1"/>
                  <a:pt x="0" y="1"/>
                </a:cubicBezTo>
                <a:lnTo>
                  <a:pt x="0" y="163"/>
                </a:lnTo>
                <a:lnTo>
                  <a:pt x="154" y="112"/>
                </a:lnTo>
                <a:close/>
              </a:path>
            </a:pathLst>
          </a:custGeom>
          <a:solidFill>
            <a:schemeClr val="bg1"/>
          </a:solidFill>
          <a:ln w="1270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57347" name="Freeform 3">
            <a:extLst>
              <a:ext uri="{FF2B5EF4-FFF2-40B4-BE49-F238E27FC236}">
                <a16:creationId xmlns:a16="http://schemas.microsoft.com/office/drawing/2014/main" id="{FFCBC01B-7690-4AFB-A225-4A91AEEC772C}"/>
              </a:ext>
            </a:extLst>
          </p:cNvPr>
          <p:cNvSpPr>
            <a:spLocks/>
          </p:cNvSpPr>
          <p:nvPr/>
        </p:nvSpPr>
        <p:spPr bwMode="auto">
          <a:xfrm>
            <a:off x="4789488" y="2787650"/>
            <a:ext cx="1943100" cy="2441575"/>
          </a:xfrm>
          <a:custGeom>
            <a:avLst/>
            <a:gdLst>
              <a:gd name="T0" fmla="*/ 1132482 w 163"/>
              <a:gd name="T1" fmla="*/ 2441575 h 183"/>
              <a:gd name="T2" fmla="*/ 1943100 w 163"/>
              <a:gd name="T3" fmla="*/ 680439 h 183"/>
              <a:gd name="T4" fmla="*/ 1835812 w 163"/>
              <a:gd name="T5" fmla="*/ 0 h 183"/>
              <a:gd name="T6" fmla="*/ 0 w 163"/>
              <a:gd name="T7" fmla="*/ 680439 h 183"/>
              <a:gd name="T8" fmla="*/ 1132482 w 163"/>
              <a:gd name="T9" fmla="*/ 2441575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83">
                <a:moveTo>
                  <a:pt x="95" y="183"/>
                </a:moveTo>
                <a:cubicBezTo>
                  <a:pt x="138" y="152"/>
                  <a:pt x="163" y="103"/>
                  <a:pt x="163" y="51"/>
                </a:cubicBezTo>
                <a:cubicBezTo>
                  <a:pt x="163" y="34"/>
                  <a:pt x="160" y="17"/>
                  <a:pt x="154" y="0"/>
                </a:cubicBezTo>
                <a:lnTo>
                  <a:pt x="0" y="51"/>
                </a:lnTo>
                <a:lnTo>
                  <a:pt x="95" y="183"/>
                </a:lnTo>
                <a:close/>
              </a:path>
            </a:pathLst>
          </a:custGeom>
          <a:solidFill>
            <a:srgbClr val="292929"/>
          </a:solidFill>
          <a:ln w="1270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57348" name="Freeform 4">
            <a:extLst>
              <a:ext uri="{FF2B5EF4-FFF2-40B4-BE49-F238E27FC236}">
                <a16:creationId xmlns:a16="http://schemas.microsoft.com/office/drawing/2014/main" id="{909E7821-34FE-43E7-9092-ADBE358B3D02}"/>
              </a:ext>
            </a:extLst>
          </p:cNvPr>
          <p:cNvSpPr>
            <a:spLocks/>
          </p:cNvSpPr>
          <p:nvPr/>
        </p:nvSpPr>
        <p:spPr bwMode="auto">
          <a:xfrm>
            <a:off x="3635375" y="3616325"/>
            <a:ext cx="2236788" cy="1973263"/>
          </a:xfrm>
          <a:custGeom>
            <a:avLst/>
            <a:gdLst>
              <a:gd name="T0" fmla="*/ 0 w 191"/>
              <a:gd name="T1" fmla="*/ 1595663 h 162"/>
              <a:gd name="T2" fmla="*/ 1124249 w 191"/>
              <a:gd name="T3" fmla="*/ 1973263 h 162"/>
              <a:gd name="T4" fmla="*/ 2236788 w 191"/>
              <a:gd name="T5" fmla="*/ 1607844 h 162"/>
              <a:gd name="T6" fmla="*/ 1124249 w 191"/>
              <a:gd name="T7" fmla="*/ 0 h 162"/>
              <a:gd name="T8" fmla="*/ 0 w 191"/>
              <a:gd name="T9" fmla="*/ 1595663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162">
                <a:moveTo>
                  <a:pt x="0" y="131"/>
                </a:moveTo>
                <a:cubicBezTo>
                  <a:pt x="28" y="152"/>
                  <a:pt x="61" y="162"/>
                  <a:pt x="96" y="162"/>
                </a:cubicBezTo>
                <a:cubicBezTo>
                  <a:pt x="130" y="162"/>
                  <a:pt x="164" y="152"/>
                  <a:pt x="191" y="132"/>
                </a:cubicBezTo>
                <a:lnTo>
                  <a:pt x="96" y="0"/>
                </a:lnTo>
                <a:lnTo>
                  <a:pt x="0" y="131"/>
                </a:lnTo>
                <a:close/>
              </a:path>
            </a:pathLst>
          </a:custGeom>
          <a:solidFill>
            <a:schemeClr val="bg2"/>
          </a:solidFill>
          <a:ln w="1270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57349" name="Freeform 5">
            <a:extLst>
              <a:ext uri="{FF2B5EF4-FFF2-40B4-BE49-F238E27FC236}">
                <a16:creationId xmlns:a16="http://schemas.microsoft.com/office/drawing/2014/main" id="{93861617-C8A0-42F3-AE11-A4B8C856DA3A}"/>
              </a:ext>
            </a:extLst>
          </p:cNvPr>
          <p:cNvSpPr>
            <a:spLocks/>
          </p:cNvSpPr>
          <p:nvPr/>
        </p:nvSpPr>
        <p:spPr bwMode="auto">
          <a:xfrm>
            <a:off x="2789238" y="2708275"/>
            <a:ext cx="1927225" cy="2441575"/>
          </a:xfrm>
          <a:custGeom>
            <a:avLst/>
            <a:gdLst>
              <a:gd name="T0" fmla="*/ 106411 w 163"/>
              <a:gd name="T1" fmla="*/ 0 h 181"/>
              <a:gd name="T2" fmla="*/ 11823 w 163"/>
              <a:gd name="T3" fmla="*/ 674468 h 181"/>
              <a:gd name="T4" fmla="*/ 792172 w 163"/>
              <a:gd name="T5" fmla="*/ 2441575 h 181"/>
              <a:gd name="T6" fmla="*/ 1927225 w 163"/>
              <a:gd name="T7" fmla="*/ 674468 h 181"/>
              <a:gd name="T8" fmla="*/ 106411 w 163"/>
              <a:gd name="T9" fmla="*/ 0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81">
                <a:moveTo>
                  <a:pt x="9" y="0"/>
                </a:moveTo>
                <a:cubicBezTo>
                  <a:pt x="3" y="16"/>
                  <a:pt x="1" y="33"/>
                  <a:pt x="1" y="50"/>
                </a:cubicBezTo>
                <a:cubicBezTo>
                  <a:pt x="0" y="102"/>
                  <a:pt x="25" y="151"/>
                  <a:pt x="67" y="181"/>
                </a:cubicBezTo>
                <a:lnTo>
                  <a:pt x="163" y="50"/>
                </a:lnTo>
                <a:lnTo>
                  <a:pt x="9" y="0"/>
                </a:lnTo>
                <a:close/>
              </a:path>
            </a:pathLst>
          </a:custGeom>
          <a:solidFill>
            <a:srgbClr val="4D4D4D"/>
          </a:solidFill>
          <a:ln w="1270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57350" name="Freeform 6">
            <a:extLst>
              <a:ext uri="{FF2B5EF4-FFF2-40B4-BE49-F238E27FC236}">
                <a16:creationId xmlns:a16="http://schemas.microsoft.com/office/drawing/2014/main" id="{63571B2E-DE1D-4F0F-A614-3BB8E68B12E0}"/>
              </a:ext>
            </a:extLst>
          </p:cNvPr>
          <p:cNvSpPr>
            <a:spLocks/>
          </p:cNvSpPr>
          <p:nvPr/>
        </p:nvSpPr>
        <p:spPr bwMode="auto">
          <a:xfrm>
            <a:off x="2916238" y="1268413"/>
            <a:ext cx="1839912" cy="2058987"/>
          </a:xfrm>
          <a:custGeom>
            <a:avLst/>
            <a:gdLst>
              <a:gd name="T0" fmla="*/ 1839912 w 154"/>
              <a:gd name="T1" fmla="*/ 0 h 162"/>
              <a:gd name="T2" fmla="*/ 0 w 154"/>
              <a:gd name="T3" fmla="*/ 1423497 h 162"/>
              <a:gd name="T4" fmla="*/ 1839912 w 154"/>
              <a:gd name="T5" fmla="*/ 2058987 h 162"/>
              <a:gd name="T6" fmla="*/ 1839912 w 154"/>
              <a:gd name="T7" fmla="*/ 0 h 1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 h="162">
                <a:moveTo>
                  <a:pt x="154" y="0"/>
                </a:moveTo>
                <a:cubicBezTo>
                  <a:pt x="83" y="0"/>
                  <a:pt x="21" y="45"/>
                  <a:pt x="0" y="112"/>
                </a:cubicBezTo>
                <a:lnTo>
                  <a:pt x="154" y="162"/>
                </a:lnTo>
                <a:lnTo>
                  <a:pt x="154" y="0"/>
                </a:lnTo>
                <a:close/>
              </a:path>
            </a:pathLst>
          </a:custGeom>
          <a:solidFill>
            <a:srgbClr val="C0C0C0"/>
          </a:solidFill>
          <a:ln w="1270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57351" name="Text Box 7">
            <a:hlinkClick r:id="" action="ppaction://noaction"/>
            <a:extLst>
              <a:ext uri="{FF2B5EF4-FFF2-40B4-BE49-F238E27FC236}">
                <a16:creationId xmlns:a16="http://schemas.microsoft.com/office/drawing/2014/main" id="{7616CD8C-5B8E-4196-8AD1-55613357DA0D}"/>
              </a:ext>
            </a:extLst>
          </p:cNvPr>
          <p:cNvSpPr txBox="1">
            <a:spLocks noChangeArrowheads="1"/>
          </p:cNvSpPr>
          <p:nvPr/>
        </p:nvSpPr>
        <p:spPr bwMode="auto">
          <a:xfrm>
            <a:off x="3170238" y="2251075"/>
            <a:ext cx="1473200" cy="3143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Arial Black" panose="020B0A04020102020204" pitchFamily="34" charset="0"/>
                <a:cs typeface="Arial" panose="020B0604020202020204" pitchFamily="34" charset="0"/>
              </a:rPr>
              <a:t>Governance</a:t>
            </a:r>
          </a:p>
        </p:txBody>
      </p:sp>
      <p:sp>
        <p:nvSpPr>
          <p:cNvPr id="57352" name="Text Box 8">
            <a:extLst>
              <a:ext uri="{FF2B5EF4-FFF2-40B4-BE49-F238E27FC236}">
                <a16:creationId xmlns:a16="http://schemas.microsoft.com/office/drawing/2014/main" id="{1978F5F4-7FCF-4CBA-B747-5977EDB55E14}"/>
              </a:ext>
            </a:extLst>
          </p:cNvPr>
          <p:cNvSpPr txBox="1">
            <a:spLocks noChangeArrowheads="1"/>
          </p:cNvSpPr>
          <p:nvPr/>
        </p:nvSpPr>
        <p:spPr bwMode="auto">
          <a:xfrm>
            <a:off x="5435600" y="3765550"/>
            <a:ext cx="1655763" cy="5270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a:latin typeface="Arial Black" panose="020B0A04020102020204" pitchFamily="34" charset="0"/>
                <a:cs typeface="Arial" panose="020B0604020202020204" pitchFamily="34" charset="0"/>
              </a:rPr>
              <a:t>Financial disclosure</a:t>
            </a:r>
          </a:p>
        </p:txBody>
      </p:sp>
      <p:sp>
        <p:nvSpPr>
          <p:cNvPr id="57353" name="Text Box 10">
            <a:extLst>
              <a:ext uri="{FF2B5EF4-FFF2-40B4-BE49-F238E27FC236}">
                <a16:creationId xmlns:a16="http://schemas.microsoft.com/office/drawing/2014/main" id="{ED36171D-9AFC-430C-8D43-B2C5F0AF8357}"/>
              </a:ext>
            </a:extLst>
          </p:cNvPr>
          <p:cNvSpPr txBox="1">
            <a:spLocks noChangeArrowheads="1"/>
          </p:cNvSpPr>
          <p:nvPr/>
        </p:nvSpPr>
        <p:spPr bwMode="auto">
          <a:xfrm>
            <a:off x="4932363" y="2181225"/>
            <a:ext cx="1274762" cy="5270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latin typeface="Arial Black" panose="020B0A04020102020204" pitchFamily="34" charset="0"/>
                <a:cs typeface="Arial" panose="020B0604020202020204" pitchFamily="34" charset="0"/>
              </a:rPr>
              <a:t>Funding sources</a:t>
            </a:r>
          </a:p>
        </p:txBody>
      </p:sp>
      <p:sp>
        <p:nvSpPr>
          <p:cNvPr id="374795" name="Oval 11">
            <a:extLst>
              <a:ext uri="{FF2B5EF4-FFF2-40B4-BE49-F238E27FC236}">
                <a16:creationId xmlns:a16="http://schemas.microsoft.com/office/drawing/2014/main" id="{FB70559F-62F0-4A2D-BC4C-DBB5A4A07967}"/>
              </a:ext>
            </a:extLst>
          </p:cNvPr>
          <p:cNvSpPr>
            <a:spLocks noChangeArrowheads="1"/>
          </p:cNvSpPr>
          <p:nvPr/>
        </p:nvSpPr>
        <p:spPr bwMode="auto">
          <a:xfrm>
            <a:off x="3898900" y="3078163"/>
            <a:ext cx="1933575" cy="738187"/>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6800" rIns="18000" bIns="46800" anchor="ctr">
            <a:spAutoFit/>
          </a:bodyPr>
          <a:lstStyle/>
          <a:p>
            <a:pPr algn="ctr">
              <a:defRPr/>
            </a:pPr>
            <a:r>
              <a:rPr lang="en-GB" sz="1500" b="1">
                <a:solidFill>
                  <a:schemeClr val="bg1"/>
                </a:solidFill>
                <a:effectLst>
                  <a:outerShdw blurRad="38100" dist="38100" dir="2700000" algn="tl">
                    <a:srgbClr val="000000"/>
                  </a:outerShdw>
                </a:effectLst>
                <a:latin typeface="Arial" charset="0"/>
                <a:cs typeface="Arial" charset="0"/>
              </a:rPr>
              <a:t>Key Requirements</a:t>
            </a:r>
          </a:p>
        </p:txBody>
      </p:sp>
      <p:sp>
        <p:nvSpPr>
          <p:cNvPr id="57355" name="Text Box 12">
            <a:extLst>
              <a:ext uri="{FF2B5EF4-FFF2-40B4-BE49-F238E27FC236}">
                <a16:creationId xmlns:a16="http://schemas.microsoft.com/office/drawing/2014/main" id="{194FC34D-4C2A-4830-92ED-5EDDAD3E87DB}"/>
              </a:ext>
            </a:extLst>
          </p:cNvPr>
          <p:cNvSpPr txBox="1">
            <a:spLocks noChangeArrowheads="1"/>
          </p:cNvSpPr>
          <p:nvPr/>
        </p:nvSpPr>
        <p:spPr bwMode="auto">
          <a:xfrm>
            <a:off x="6516688" y="4508500"/>
            <a:ext cx="2303462" cy="830997"/>
          </a:xfrm>
          <a:prstGeom prst="rect">
            <a:avLst/>
          </a:prstGeom>
          <a:noFill/>
          <a:ln>
            <a:noFill/>
          </a:ln>
          <a:effectLst>
            <a:outerShdw dist="53882" dir="13500000" algn="ctr" rotWithShape="0">
              <a:srgbClr val="808080">
                <a:alpha val="50000"/>
              </a:srgbClr>
            </a:outer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marL="90488" indent="-90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spcAft>
                <a:spcPct val="30000"/>
              </a:spcAft>
              <a:buClr>
                <a:srgbClr val="FF0000"/>
              </a:buClr>
              <a:buSzPct val="80000"/>
              <a:buFont typeface="Wingdings" panose="05000000000000000000" pitchFamily="2" charset="2"/>
              <a:buChar char="§"/>
            </a:pPr>
            <a:r>
              <a:rPr lang="en-GB" altLang="en-US" sz="1600" dirty="0">
                <a:cs typeface="Arial" panose="020B0604020202020204" pitchFamily="34" charset="0"/>
              </a:rPr>
              <a:t>Banks to disclose </a:t>
            </a:r>
            <a:r>
              <a:rPr lang="en-GB" altLang="en-US" sz="1600" dirty="0" err="1">
                <a:cs typeface="Arial" panose="020B0604020202020204" pitchFamily="34" charset="0"/>
              </a:rPr>
              <a:t>MnM</a:t>
            </a:r>
            <a:r>
              <a:rPr lang="en-GB" altLang="en-US" sz="1600" dirty="0">
                <a:cs typeface="Arial" panose="020B0604020202020204" pitchFamily="34" charset="0"/>
              </a:rPr>
              <a:t> activities &amp; risks in financial statement</a:t>
            </a:r>
          </a:p>
        </p:txBody>
      </p:sp>
      <p:sp>
        <p:nvSpPr>
          <p:cNvPr id="57356" name="Text Box 15">
            <a:extLst>
              <a:ext uri="{FF2B5EF4-FFF2-40B4-BE49-F238E27FC236}">
                <a16:creationId xmlns:a16="http://schemas.microsoft.com/office/drawing/2014/main" id="{EBF130C8-2779-4F07-9158-BF88213F8482}"/>
              </a:ext>
            </a:extLst>
          </p:cNvPr>
          <p:cNvSpPr txBox="1">
            <a:spLocks noChangeArrowheads="1"/>
          </p:cNvSpPr>
          <p:nvPr/>
        </p:nvSpPr>
        <p:spPr bwMode="auto">
          <a:xfrm>
            <a:off x="2617788" y="3694113"/>
            <a:ext cx="1485900" cy="5270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a:latin typeface="Arial Black" panose="020B0A04020102020204" pitchFamily="34" charset="0"/>
                <a:cs typeface="Arial" panose="020B0604020202020204" pitchFamily="34" charset="0"/>
              </a:rPr>
              <a:t>Risk management </a:t>
            </a:r>
          </a:p>
        </p:txBody>
      </p:sp>
      <p:sp>
        <p:nvSpPr>
          <p:cNvPr id="57357" name="Text Box 17">
            <a:extLst>
              <a:ext uri="{FF2B5EF4-FFF2-40B4-BE49-F238E27FC236}">
                <a16:creationId xmlns:a16="http://schemas.microsoft.com/office/drawing/2014/main" id="{72DD0DC4-5D22-40B1-99E6-CD226EFF5E42}"/>
              </a:ext>
            </a:extLst>
          </p:cNvPr>
          <p:cNvSpPr txBox="1">
            <a:spLocks noChangeArrowheads="1"/>
          </p:cNvSpPr>
          <p:nvPr/>
        </p:nvSpPr>
        <p:spPr bwMode="auto">
          <a:xfrm>
            <a:off x="3924300" y="4797425"/>
            <a:ext cx="1655763" cy="52705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a:latin typeface="Arial Black" panose="020B0A04020102020204" pitchFamily="34" charset="0"/>
                <a:cs typeface="Arial" panose="020B0604020202020204" pitchFamily="34" charset="0"/>
              </a:rPr>
              <a:t>Prudential limit</a:t>
            </a:r>
          </a:p>
        </p:txBody>
      </p:sp>
      <p:sp>
        <p:nvSpPr>
          <p:cNvPr id="57358" name="Text Box 18">
            <a:extLst>
              <a:ext uri="{FF2B5EF4-FFF2-40B4-BE49-F238E27FC236}">
                <a16:creationId xmlns:a16="http://schemas.microsoft.com/office/drawing/2014/main" id="{44C87E7F-0B49-4D74-8AEE-5CBBC5D81CD0}"/>
              </a:ext>
            </a:extLst>
          </p:cNvPr>
          <p:cNvSpPr txBox="1">
            <a:spLocks noChangeArrowheads="1"/>
          </p:cNvSpPr>
          <p:nvPr/>
        </p:nvSpPr>
        <p:spPr bwMode="auto">
          <a:xfrm>
            <a:off x="612775" y="484188"/>
            <a:ext cx="8135938" cy="641350"/>
          </a:xfrm>
          <a:prstGeom prst="rect">
            <a:avLst/>
          </a:prstGeom>
          <a:solidFill>
            <a:schemeClr val="bg2">
              <a:lumMod val="75000"/>
            </a:schemeClr>
          </a:solidFill>
          <a:ln>
            <a:noFill/>
          </a:ln>
          <a:effec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pPr>
            <a:r>
              <a:rPr lang="en-US" altLang="en-US" b="1" dirty="0">
                <a:solidFill>
                  <a:srgbClr val="000099"/>
                </a:solidFill>
                <a:ea typeface="ＭＳ Ｐゴシック" panose="020B0600070205080204" pitchFamily="34" charset="-128"/>
                <a:cs typeface="Arial" panose="020B0604020202020204" pitchFamily="34" charset="0"/>
              </a:rPr>
              <a:t>Guidelines on </a:t>
            </a:r>
            <a:r>
              <a:rPr lang="en-US" altLang="en-US" b="1" dirty="0" err="1">
                <a:solidFill>
                  <a:schemeClr val="accent2"/>
                </a:solidFill>
                <a:ea typeface="ＭＳ Ｐゴシック" panose="020B0600070205080204" pitchFamily="34" charset="-128"/>
                <a:cs typeface="Arial" panose="020B0604020202020204" pitchFamily="34" charset="0"/>
              </a:rPr>
              <a:t>Musharakah</a:t>
            </a:r>
            <a:r>
              <a:rPr lang="en-US" altLang="en-US" b="1" dirty="0">
                <a:solidFill>
                  <a:schemeClr val="accent2"/>
                </a:solidFill>
                <a:ea typeface="ＭＳ Ｐゴシック" panose="020B0600070205080204" pitchFamily="34" charset="-128"/>
                <a:cs typeface="Arial" panose="020B0604020202020204" pitchFamily="34" charset="0"/>
              </a:rPr>
              <a:t> &amp; </a:t>
            </a:r>
            <a:r>
              <a:rPr lang="en-US" altLang="en-US" b="1" dirty="0" err="1">
                <a:solidFill>
                  <a:schemeClr val="accent2"/>
                </a:solidFill>
                <a:ea typeface="ＭＳ Ｐゴシック" panose="020B0600070205080204" pitchFamily="34" charset="-128"/>
                <a:cs typeface="Arial" panose="020B0604020202020204" pitchFamily="34" charset="0"/>
              </a:rPr>
              <a:t>Mudharabah</a:t>
            </a:r>
            <a:r>
              <a:rPr lang="en-US" altLang="en-US" b="1" dirty="0">
                <a:solidFill>
                  <a:schemeClr val="accent2"/>
                </a:solidFill>
                <a:ea typeface="ＭＳ Ｐゴシック" panose="020B0600070205080204" pitchFamily="34" charset="-128"/>
                <a:cs typeface="Arial" panose="020B0604020202020204" pitchFamily="34" charset="0"/>
              </a:rPr>
              <a:t> (</a:t>
            </a:r>
            <a:r>
              <a:rPr lang="en-US" altLang="en-US" b="1" dirty="0" err="1">
                <a:solidFill>
                  <a:schemeClr val="accent2"/>
                </a:solidFill>
                <a:ea typeface="ＭＳ Ｐゴシック" panose="020B0600070205080204" pitchFamily="34" charset="-128"/>
                <a:cs typeface="Arial" panose="020B0604020202020204" pitchFamily="34" charset="0"/>
              </a:rPr>
              <a:t>MnM</a:t>
            </a:r>
            <a:r>
              <a:rPr lang="en-US" altLang="en-US" b="1" dirty="0">
                <a:solidFill>
                  <a:schemeClr val="accent2"/>
                </a:solidFill>
                <a:ea typeface="ＭＳ Ｐゴシック" panose="020B0600070205080204" pitchFamily="34" charset="-128"/>
                <a:cs typeface="Arial" panose="020B0604020202020204" pitchFamily="34" charset="0"/>
              </a:rPr>
              <a:t>) Contracts for Islamic Banking Institutions</a:t>
            </a:r>
            <a:endParaRPr lang="en-US" altLang="en-US" dirty="0">
              <a:ea typeface="ＭＳ Ｐゴシック" panose="020B0600070205080204" pitchFamily="34" charset="-128"/>
              <a:cs typeface="Arial" panose="020B0604020202020204" pitchFamily="34" charset="0"/>
            </a:endParaRPr>
          </a:p>
        </p:txBody>
      </p:sp>
      <p:sp>
        <p:nvSpPr>
          <p:cNvPr id="57360" name="Rectangle 21">
            <a:extLst>
              <a:ext uri="{FF2B5EF4-FFF2-40B4-BE49-F238E27FC236}">
                <a16:creationId xmlns:a16="http://schemas.microsoft.com/office/drawing/2014/main" id="{2FD5F319-508D-4A10-8A9E-BD416F441D88}"/>
              </a:ext>
            </a:extLst>
          </p:cNvPr>
          <p:cNvSpPr>
            <a:spLocks noChangeArrowheads="1"/>
          </p:cNvSpPr>
          <p:nvPr/>
        </p:nvSpPr>
        <p:spPr bwMode="auto">
          <a:xfrm>
            <a:off x="323850" y="1341438"/>
            <a:ext cx="2447925" cy="2160591"/>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spcAft>
                <a:spcPct val="30000"/>
              </a:spcAft>
              <a:buClr>
                <a:srgbClr val="FF0000"/>
              </a:buClr>
              <a:buSzPct val="80000"/>
              <a:buFont typeface="Wingdings" panose="05000000000000000000" pitchFamily="2" charset="2"/>
              <a:buChar char="§"/>
            </a:pPr>
            <a:r>
              <a:rPr lang="en-US" altLang="en-US" sz="1400" dirty="0">
                <a:cs typeface="Arial" panose="020B0604020202020204" pitchFamily="34" charset="0"/>
              </a:rPr>
              <a:t>Board &amp; senior mgt expected to have adequate knowledge &amp; understanding on </a:t>
            </a:r>
            <a:r>
              <a:rPr lang="en-US" altLang="en-US" sz="1400" dirty="0" err="1">
                <a:cs typeface="Arial" panose="020B0604020202020204" pitchFamily="34" charset="0"/>
              </a:rPr>
              <a:t>MnM</a:t>
            </a:r>
            <a:endParaRPr lang="en-US" altLang="en-US" sz="1400" dirty="0">
              <a:cs typeface="Arial" panose="020B0604020202020204" pitchFamily="34" charset="0"/>
            </a:endParaRPr>
          </a:p>
          <a:p>
            <a:pPr eaLnBrk="1" hangingPunct="1">
              <a:spcBef>
                <a:spcPct val="30000"/>
              </a:spcBef>
              <a:spcAft>
                <a:spcPct val="30000"/>
              </a:spcAft>
              <a:buClr>
                <a:srgbClr val="FF0000"/>
              </a:buClr>
              <a:buSzPct val="80000"/>
              <a:buFont typeface="Wingdings" panose="05000000000000000000" pitchFamily="2" charset="2"/>
              <a:buChar char="§"/>
            </a:pPr>
            <a:r>
              <a:rPr lang="en-GB" altLang="en-US" sz="1400" dirty="0">
                <a:cs typeface="Arial" panose="020B0604020202020204" pitchFamily="34" charset="0"/>
              </a:rPr>
              <a:t>Appointment of bank’s representative in board of investee companies subject to prescribed fit &amp; proper criteria</a:t>
            </a:r>
          </a:p>
        </p:txBody>
      </p:sp>
      <p:sp>
        <p:nvSpPr>
          <p:cNvPr id="57361" name="Text Box 22">
            <a:extLst>
              <a:ext uri="{FF2B5EF4-FFF2-40B4-BE49-F238E27FC236}">
                <a16:creationId xmlns:a16="http://schemas.microsoft.com/office/drawing/2014/main" id="{DECB5F8D-452C-47A7-97F1-C729B3138E7A}"/>
              </a:ext>
            </a:extLst>
          </p:cNvPr>
          <p:cNvSpPr txBox="1">
            <a:spLocks noChangeArrowheads="1"/>
          </p:cNvSpPr>
          <p:nvPr/>
        </p:nvSpPr>
        <p:spPr bwMode="auto">
          <a:xfrm>
            <a:off x="252413" y="3897313"/>
            <a:ext cx="2303462" cy="1354217"/>
          </a:xfrm>
          <a:prstGeom prst="rect">
            <a:avLst/>
          </a:prstGeom>
          <a:noFill/>
          <a:ln>
            <a:noFill/>
          </a:ln>
          <a:effectLst>
            <a:outerShdw dist="53882" dir="13500000" algn="ctr" rotWithShape="0">
              <a:srgbClr val="808080">
                <a:alpha val="50000"/>
              </a:srgbClr>
            </a:outer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marL="90488" indent="-90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spcAft>
                <a:spcPct val="30000"/>
              </a:spcAft>
              <a:buClr>
                <a:srgbClr val="FF0000"/>
              </a:buClr>
              <a:buSzPct val="80000"/>
              <a:buFont typeface="Wingdings" panose="05000000000000000000" pitchFamily="2" charset="2"/>
              <a:buChar char="§"/>
            </a:pPr>
            <a:r>
              <a:rPr lang="en-US" altLang="en-US" sz="1200" dirty="0">
                <a:cs typeface="Arial" panose="020B0604020202020204" pitchFamily="34" charset="0"/>
              </a:rPr>
              <a:t>Comprehensive risk </a:t>
            </a:r>
            <a:r>
              <a:rPr lang="en-US" altLang="en-US" sz="1400" dirty="0">
                <a:cs typeface="Arial" panose="020B0604020202020204" pitchFamily="34" charset="0"/>
              </a:rPr>
              <a:t>management &amp; compliance with capital adequacy requirements that commensurate with risk profile of </a:t>
            </a:r>
            <a:r>
              <a:rPr lang="en-US" altLang="en-US" sz="1400" dirty="0" err="1">
                <a:cs typeface="Arial" panose="020B0604020202020204" pitchFamily="34" charset="0"/>
              </a:rPr>
              <a:t>MnM</a:t>
            </a:r>
            <a:endParaRPr lang="en-GB" altLang="en-US" sz="1400" dirty="0">
              <a:cs typeface="Arial" panose="020B0604020202020204" pitchFamily="34" charset="0"/>
            </a:endParaRPr>
          </a:p>
        </p:txBody>
      </p:sp>
      <p:sp>
        <p:nvSpPr>
          <p:cNvPr id="57362" name="Text Box 23">
            <a:extLst>
              <a:ext uri="{FF2B5EF4-FFF2-40B4-BE49-F238E27FC236}">
                <a16:creationId xmlns:a16="http://schemas.microsoft.com/office/drawing/2014/main" id="{BB169FFE-16ED-46B8-B2D8-726D38C90F7F}"/>
              </a:ext>
            </a:extLst>
          </p:cNvPr>
          <p:cNvSpPr txBox="1">
            <a:spLocks noChangeArrowheads="1"/>
          </p:cNvSpPr>
          <p:nvPr/>
        </p:nvSpPr>
        <p:spPr bwMode="auto">
          <a:xfrm>
            <a:off x="3421063" y="5746750"/>
            <a:ext cx="3167062" cy="523220"/>
          </a:xfrm>
          <a:prstGeom prst="rect">
            <a:avLst/>
          </a:prstGeom>
          <a:noFill/>
          <a:ln>
            <a:noFill/>
          </a:ln>
          <a:effectLst>
            <a:outerShdw dist="53882" dir="13500000" algn="ctr" rotWithShape="0">
              <a:srgbClr val="808080">
                <a:alpha val="50000"/>
              </a:srgbClr>
            </a:outer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marL="90488" indent="-90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spcAft>
                <a:spcPct val="30000"/>
              </a:spcAft>
              <a:buClr>
                <a:srgbClr val="FF0000"/>
              </a:buClr>
              <a:buSzPct val="80000"/>
              <a:buFont typeface="Wingdings" panose="05000000000000000000" pitchFamily="2" charset="2"/>
              <a:buChar char="§"/>
            </a:pPr>
            <a:r>
              <a:rPr lang="en-US" altLang="en-US" sz="1400" dirty="0">
                <a:cs typeface="Arial" panose="020B0604020202020204" pitchFamily="34" charset="0"/>
              </a:rPr>
              <a:t>Subject to financing &amp; investment limit</a:t>
            </a:r>
            <a:endParaRPr lang="en-GB" altLang="en-US" sz="1400" dirty="0">
              <a:cs typeface="Arial" panose="020B0604020202020204" pitchFamily="34" charset="0"/>
            </a:endParaRPr>
          </a:p>
        </p:txBody>
      </p:sp>
      <p:sp>
        <p:nvSpPr>
          <p:cNvPr id="57363" name="Text Box 24">
            <a:extLst>
              <a:ext uri="{FF2B5EF4-FFF2-40B4-BE49-F238E27FC236}">
                <a16:creationId xmlns:a16="http://schemas.microsoft.com/office/drawing/2014/main" id="{564F3918-B065-4749-85E2-4F348961E53B}"/>
              </a:ext>
            </a:extLst>
          </p:cNvPr>
          <p:cNvSpPr txBox="1">
            <a:spLocks noChangeArrowheads="1"/>
          </p:cNvSpPr>
          <p:nvPr/>
        </p:nvSpPr>
        <p:spPr bwMode="auto">
          <a:xfrm>
            <a:off x="6300788" y="1493838"/>
            <a:ext cx="2303462" cy="1077218"/>
          </a:xfrm>
          <a:prstGeom prst="rect">
            <a:avLst/>
          </a:prstGeom>
          <a:noFill/>
          <a:ln>
            <a:noFill/>
          </a:ln>
          <a:effectLst>
            <a:outerShdw dist="53882" dir="13500000" algn="ctr" rotWithShape="0">
              <a:srgbClr val="808080">
                <a:alpha val="50000"/>
              </a:srgbClr>
            </a:outerShdw>
          </a:effectLst>
          <a:extLst>
            <a:ext uri="{909E8E84-426E-40DD-AFC4-6F175D3DCCD1}">
              <a14:hiddenFill xmlns:a14="http://schemas.microsoft.com/office/drawing/2010/main">
                <a:solidFill>
                  <a:srgbClr val="D9FFD9"/>
                </a:solidFill>
              </a14:hiddenFill>
            </a:ext>
            <a:ext uri="{91240B29-F687-4F45-9708-019B960494DF}">
              <a14:hiddenLine xmlns:a14="http://schemas.microsoft.com/office/drawing/2010/main" w="28575" algn="ctr">
                <a:solidFill>
                  <a:srgbClr val="008080"/>
                </a:solidFill>
                <a:miter lim="800000"/>
                <a:headEnd/>
                <a:tailEnd/>
              </a14:hiddenLine>
            </a:ext>
          </a:extLst>
        </p:spPr>
        <p:txBody>
          <a:bodyPr>
            <a:spAutoFit/>
          </a:bodyPr>
          <a:lstStyle>
            <a:lvl1pPr marL="90488" indent="-90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spcAft>
                <a:spcPct val="30000"/>
              </a:spcAft>
              <a:buClr>
                <a:srgbClr val="FF0000"/>
              </a:buClr>
              <a:buSzPct val="80000"/>
              <a:buFont typeface="Wingdings" panose="05000000000000000000" pitchFamily="2" charset="2"/>
              <a:buChar char="§"/>
            </a:pPr>
            <a:r>
              <a:rPr lang="en-GB" altLang="en-US" sz="1600" dirty="0">
                <a:cs typeface="Arial" panose="020B0604020202020204" pitchFamily="34" charset="0"/>
              </a:rPr>
              <a:t>No restriction, subject to bank’s due diligence on suitability of funding sources</a:t>
            </a:r>
          </a:p>
        </p:txBody>
      </p:sp>
      <p:sp>
        <p:nvSpPr>
          <p:cNvPr id="2" name="Date Placeholder 1">
            <a:extLst>
              <a:ext uri="{FF2B5EF4-FFF2-40B4-BE49-F238E27FC236}">
                <a16:creationId xmlns:a16="http://schemas.microsoft.com/office/drawing/2014/main" id="{00BB4896-FC15-4A51-B210-5C8217158866}"/>
              </a:ext>
            </a:extLst>
          </p:cNvPr>
          <p:cNvSpPr>
            <a:spLocks noGrp="1"/>
          </p:cNvSpPr>
          <p:nvPr>
            <p:ph type="dt" sz="half" idx="10"/>
          </p:nvPr>
        </p:nvSpPr>
        <p:spPr/>
        <p:txBody>
          <a:bodyPr/>
          <a:lstStyle/>
          <a:p>
            <a:pPr>
              <a:defRPr/>
            </a:pPr>
            <a:fld id="{383587A3-E233-455B-A6AD-1FFFFE69804A}" type="datetime1">
              <a:rPr lang="en-US" smtClean="0"/>
              <a:t>3/24/2022</a:t>
            </a:fld>
            <a:endParaRPr lang="en-GB"/>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a:extLst>
              <a:ext uri="{FF2B5EF4-FFF2-40B4-BE49-F238E27FC236}">
                <a16:creationId xmlns:a16="http://schemas.microsoft.com/office/drawing/2014/main" id="{9030BDA0-272A-4E42-802C-027790C967E4}"/>
              </a:ext>
            </a:extLst>
          </p:cNvPr>
          <p:cNvSpPr>
            <a:spLocks noChangeArrowheads="1"/>
          </p:cNvSpPr>
          <p:nvPr/>
        </p:nvSpPr>
        <p:spPr bwMode="auto">
          <a:xfrm>
            <a:off x="3268663" y="2438400"/>
            <a:ext cx="2455862" cy="1854200"/>
          </a:xfrm>
          <a:prstGeom prst="pentagon">
            <a:avLst/>
          </a:prstGeom>
          <a:gradFill rotWithShape="1">
            <a:gsLst>
              <a:gs pos="0">
                <a:srgbClr val="4D4D4D"/>
              </a:gs>
              <a:gs pos="100000">
                <a:srgbClr val="C4C4C4"/>
              </a:gs>
            </a:gsLst>
            <a:lin ang="0" scaled="1"/>
          </a:gradFill>
          <a:ln w="9525">
            <a:solidFill>
              <a:srgbClr val="292989"/>
            </a:solidFill>
            <a:miter lim="800000"/>
            <a:headEnd/>
            <a:tailEnd/>
          </a:ln>
          <a:effectLst>
            <a:outerShdw dist="23000" dir="5400000" rotWithShape="0">
              <a:srgbClr val="808080">
                <a:alpha val="34998"/>
              </a:srgbClr>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pPr>
            <a:r>
              <a:rPr lang="en-US" altLang="en-US" sz="1600" b="1">
                <a:solidFill>
                  <a:schemeClr val="bg1"/>
                </a:solidFill>
              </a:rPr>
              <a:t>Salient reporting &amp; disclosure requirements</a:t>
            </a:r>
          </a:p>
        </p:txBody>
      </p:sp>
      <p:sp>
        <p:nvSpPr>
          <p:cNvPr id="58371" name="Rectangle 4">
            <a:extLst>
              <a:ext uri="{FF2B5EF4-FFF2-40B4-BE49-F238E27FC236}">
                <a16:creationId xmlns:a16="http://schemas.microsoft.com/office/drawing/2014/main" id="{14E21B23-7FDD-4C69-9080-A5C6425E8CD1}"/>
              </a:ext>
            </a:extLst>
          </p:cNvPr>
          <p:cNvSpPr>
            <a:spLocks noChangeArrowheads="1"/>
          </p:cNvSpPr>
          <p:nvPr/>
        </p:nvSpPr>
        <p:spPr bwMode="auto">
          <a:xfrm>
            <a:off x="5562600" y="4170363"/>
            <a:ext cx="3200400" cy="2109787"/>
          </a:xfrm>
          <a:prstGeom prst="rect">
            <a:avLst/>
          </a:prstGeom>
          <a:solidFill>
            <a:schemeClr val="bg1"/>
          </a:solidFill>
          <a:ln w="12700">
            <a:solidFill>
              <a:srgbClr val="2D2D8A"/>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pPr>
            <a:r>
              <a:rPr lang="en-US" altLang="en-US" sz="1400" b="1">
                <a:solidFill>
                  <a:srgbClr val="FFFFFF"/>
                </a:solidFill>
              </a:rPr>
              <a:t>Duties of Shariah committee &amp; Report of the Shariah Committee</a:t>
            </a:r>
          </a:p>
          <a:p>
            <a:pPr eaLnBrk="1" hangingPunct="1">
              <a:lnSpc>
                <a:spcPct val="90000"/>
              </a:lnSpc>
              <a:spcBef>
                <a:spcPct val="50000"/>
              </a:spcBef>
            </a:pPr>
            <a:r>
              <a:rPr lang="en-US" altLang="en-US" sz="1400">
                <a:solidFill>
                  <a:srgbClr val="000000"/>
                </a:solidFill>
              </a:rPr>
              <a:t>Disclose on SC’s function &amp; duties </a:t>
            </a:r>
          </a:p>
          <a:p>
            <a:pPr eaLnBrk="1" hangingPunct="1">
              <a:lnSpc>
                <a:spcPct val="90000"/>
              </a:lnSpc>
              <a:spcBef>
                <a:spcPct val="50000"/>
              </a:spcBef>
            </a:pPr>
            <a:r>
              <a:rPr lang="en-US" altLang="en-US" sz="1400">
                <a:solidFill>
                  <a:srgbClr val="000000"/>
                </a:solidFill>
              </a:rPr>
              <a:t>Disclose a Statement of the Shariah Committee members on the </a:t>
            </a:r>
            <a:r>
              <a:rPr lang="en-US" altLang="en-US" sz="1400" b="1">
                <a:solidFill>
                  <a:srgbClr val="000000"/>
                </a:solidFill>
              </a:rPr>
              <a:t>conformity</a:t>
            </a:r>
            <a:r>
              <a:rPr lang="en-US" altLang="en-US" sz="1400">
                <a:solidFill>
                  <a:srgbClr val="000000"/>
                </a:solidFill>
              </a:rPr>
              <a:t> of Islamic banks operations with </a:t>
            </a:r>
            <a:r>
              <a:rPr lang="en-US" altLang="en-US" sz="1400" b="1">
                <a:solidFill>
                  <a:srgbClr val="000000"/>
                </a:solidFill>
              </a:rPr>
              <a:t>Shariah principles</a:t>
            </a:r>
            <a:endParaRPr lang="en-US" altLang="en-US" sz="1400">
              <a:solidFill>
                <a:srgbClr val="000000"/>
              </a:solidFill>
            </a:endParaRPr>
          </a:p>
        </p:txBody>
      </p:sp>
      <p:sp>
        <p:nvSpPr>
          <p:cNvPr id="58372" name="Rectangle 6">
            <a:extLst>
              <a:ext uri="{FF2B5EF4-FFF2-40B4-BE49-F238E27FC236}">
                <a16:creationId xmlns:a16="http://schemas.microsoft.com/office/drawing/2014/main" id="{E687FD39-5D5C-4390-96EF-E4DB16B522AF}"/>
              </a:ext>
            </a:extLst>
          </p:cNvPr>
          <p:cNvSpPr>
            <a:spLocks noChangeArrowheads="1"/>
          </p:cNvSpPr>
          <p:nvPr/>
        </p:nvSpPr>
        <p:spPr bwMode="auto">
          <a:xfrm>
            <a:off x="6019800" y="2514600"/>
            <a:ext cx="2590800" cy="990600"/>
          </a:xfrm>
          <a:prstGeom prst="rect">
            <a:avLst/>
          </a:prstGeom>
          <a:solidFill>
            <a:schemeClr val="bg1"/>
          </a:solidFill>
          <a:ln w="12700">
            <a:solidFill>
              <a:schemeClr val="accent2"/>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en-US" sz="1400" b="1">
                <a:solidFill>
                  <a:srgbClr val="FFFFFF"/>
                </a:solidFill>
              </a:rPr>
              <a:t>Deposits from customer</a:t>
            </a:r>
          </a:p>
          <a:p>
            <a:pPr eaLnBrk="1" hangingPunct="1">
              <a:lnSpc>
                <a:spcPct val="90000"/>
              </a:lnSpc>
              <a:spcBef>
                <a:spcPct val="50000"/>
              </a:spcBef>
            </a:pPr>
            <a:r>
              <a:rPr lang="en-US" altLang="en-US" sz="1400">
                <a:solidFill>
                  <a:srgbClr val="000000"/>
                </a:solidFill>
              </a:rPr>
              <a:t>Classification based on non mudharabah &amp; mudharabah funds</a:t>
            </a:r>
          </a:p>
        </p:txBody>
      </p:sp>
      <p:sp>
        <p:nvSpPr>
          <p:cNvPr id="58373" name="Rectangle 7">
            <a:extLst>
              <a:ext uri="{FF2B5EF4-FFF2-40B4-BE49-F238E27FC236}">
                <a16:creationId xmlns:a16="http://schemas.microsoft.com/office/drawing/2014/main" id="{B886BE38-DE31-4D34-A0D6-CF8D3ED7188E}"/>
              </a:ext>
            </a:extLst>
          </p:cNvPr>
          <p:cNvSpPr>
            <a:spLocks noChangeArrowheads="1"/>
          </p:cNvSpPr>
          <p:nvPr/>
        </p:nvSpPr>
        <p:spPr bwMode="auto">
          <a:xfrm>
            <a:off x="533400" y="4365625"/>
            <a:ext cx="2806700" cy="1954213"/>
          </a:xfrm>
          <a:prstGeom prst="rect">
            <a:avLst/>
          </a:prstGeom>
          <a:solidFill>
            <a:schemeClr val="bg1"/>
          </a:solidFill>
          <a:ln w="12700">
            <a:solidFill>
              <a:srgbClr val="2D2D8A"/>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50000"/>
              </a:spcBef>
            </a:pPr>
            <a:r>
              <a:rPr lang="en-US" altLang="en-US" sz="1400" b="1">
                <a:solidFill>
                  <a:schemeClr val="bg1"/>
                </a:solidFill>
              </a:rPr>
              <a:t>Profit equalisation reserve (PER)</a:t>
            </a:r>
          </a:p>
          <a:p>
            <a:pPr eaLnBrk="1" hangingPunct="1">
              <a:lnSpc>
                <a:spcPct val="10000"/>
              </a:lnSpc>
              <a:spcBef>
                <a:spcPct val="50000"/>
              </a:spcBef>
            </a:pPr>
            <a:endParaRPr lang="en-US" altLang="en-US" sz="1400">
              <a:solidFill>
                <a:srgbClr val="000000"/>
              </a:solidFill>
            </a:endParaRPr>
          </a:p>
          <a:p>
            <a:pPr eaLnBrk="1" hangingPunct="1">
              <a:lnSpc>
                <a:spcPct val="90000"/>
              </a:lnSpc>
              <a:spcBef>
                <a:spcPct val="50000"/>
              </a:spcBef>
            </a:pPr>
            <a:r>
              <a:rPr lang="en-US" altLang="en-US" sz="1400">
                <a:solidFill>
                  <a:srgbClr val="000000"/>
                </a:solidFill>
              </a:rPr>
              <a:t>Policy on PER &amp; movement of PER provision and write-back</a:t>
            </a:r>
          </a:p>
          <a:p>
            <a:pPr eaLnBrk="1" hangingPunct="1">
              <a:lnSpc>
                <a:spcPct val="80000"/>
              </a:lnSpc>
              <a:spcBef>
                <a:spcPct val="50000"/>
              </a:spcBef>
            </a:pPr>
            <a:r>
              <a:rPr lang="en-US" altLang="en-US" sz="1400">
                <a:solidFill>
                  <a:srgbClr val="000000"/>
                </a:solidFill>
              </a:rPr>
              <a:t>Outstanding PER – in other liabilities</a:t>
            </a:r>
          </a:p>
          <a:p>
            <a:pPr eaLnBrk="1" hangingPunct="1">
              <a:lnSpc>
                <a:spcPct val="80000"/>
              </a:lnSpc>
              <a:spcBef>
                <a:spcPct val="50000"/>
              </a:spcBef>
            </a:pPr>
            <a:r>
              <a:rPr lang="en-US" altLang="en-US" sz="1400">
                <a:solidFill>
                  <a:srgbClr val="000000"/>
                </a:solidFill>
              </a:rPr>
              <a:t>Provision/ write back of PER – in income statement</a:t>
            </a:r>
          </a:p>
        </p:txBody>
      </p:sp>
      <p:sp>
        <p:nvSpPr>
          <p:cNvPr id="58374" name="Rectangle 8">
            <a:extLst>
              <a:ext uri="{FF2B5EF4-FFF2-40B4-BE49-F238E27FC236}">
                <a16:creationId xmlns:a16="http://schemas.microsoft.com/office/drawing/2014/main" id="{DD5020E2-6087-46EE-9A79-700A9C25CB2F}"/>
              </a:ext>
            </a:extLst>
          </p:cNvPr>
          <p:cNvSpPr>
            <a:spLocks noChangeArrowheads="1"/>
          </p:cNvSpPr>
          <p:nvPr/>
        </p:nvSpPr>
        <p:spPr bwMode="auto">
          <a:xfrm>
            <a:off x="533400" y="2438400"/>
            <a:ext cx="2438400" cy="1295400"/>
          </a:xfrm>
          <a:prstGeom prst="rect">
            <a:avLst/>
          </a:prstGeom>
          <a:solidFill>
            <a:schemeClr val="bg1"/>
          </a:solidFill>
          <a:ln w="12700">
            <a:solidFill>
              <a:srgbClr val="2D2D8A"/>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en-US" sz="1400" b="1">
                <a:solidFill>
                  <a:srgbClr val="FFFFFF"/>
                </a:solidFill>
              </a:rPr>
              <a:t>Income statement</a:t>
            </a:r>
          </a:p>
          <a:p>
            <a:pPr eaLnBrk="1" hangingPunct="1">
              <a:lnSpc>
                <a:spcPct val="90000"/>
              </a:lnSpc>
              <a:spcBef>
                <a:spcPct val="50000"/>
              </a:spcBef>
            </a:pPr>
            <a:r>
              <a:rPr lang="en-US" altLang="en-US" sz="1400">
                <a:solidFill>
                  <a:srgbClr val="000000"/>
                </a:solidFill>
              </a:rPr>
              <a:t>Disclose incomes and expenses that either shared by Bank and depositors or solely belonged to the Bank</a:t>
            </a:r>
          </a:p>
        </p:txBody>
      </p:sp>
      <p:sp>
        <p:nvSpPr>
          <p:cNvPr id="58375" name="Rectangle 11">
            <a:extLst>
              <a:ext uri="{FF2B5EF4-FFF2-40B4-BE49-F238E27FC236}">
                <a16:creationId xmlns:a16="http://schemas.microsoft.com/office/drawing/2014/main" id="{33B52A53-6CF0-49C3-85F0-74D26395DEBB}"/>
              </a:ext>
            </a:extLst>
          </p:cNvPr>
          <p:cNvSpPr>
            <a:spLocks noChangeArrowheads="1"/>
          </p:cNvSpPr>
          <p:nvPr/>
        </p:nvSpPr>
        <p:spPr bwMode="auto">
          <a:xfrm>
            <a:off x="533400" y="4365625"/>
            <a:ext cx="2819400" cy="503238"/>
          </a:xfrm>
          <a:prstGeom prst="rect">
            <a:avLst/>
          </a:prstGeom>
          <a:gradFill rotWithShape="1">
            <a:gsLst>
              <a:gs pos="0">
                <a:srgbClr val="323232"/>
              </a:gs>
              <a:gs pos="100000">
                <a:srgbClr val="969696"/>
              </a:gs>
            </a:gsLst>
            <a:lin ang="5400000" scaled="1"/>
          </a:gradFill>
          <a:ln w="9525">
            <a:solidFill>
              <a:srgbClr val="292989"/>
            </a:solidFill>
            <a:miter lim="800000"/>
            <a:headEnd/>
            <a:tailEnd/>
          </a:ln>
          <a:effectLst>
            <a:outerShdw dist="23000" dir="5400000" rotWithShape="0">
              <a:srgbClr val="808080">
                <a:alpha val="34998"/>
              </a:srgbClr>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FFFFFF"/>
                </a:solidFill>
              </a:rPr>
              <a:t>Profit equalisation reserve (PER)</a:t>
            </a:r>
          </a:p>
        </p:txBody>
      </p:sp>
      <p:sp>
        <p:nvSpPr>
          <p:cNvPr id="58376" name="Rectangle 13">
            <a:extLst>
              <a:ext uri="{FF2B5EF4-FFF2-40B4-BE49-F238E27FC236}">
                <a16:creationId xmlns:a16="http://schemas.microsoft.com/office/drawing/2014/main" id="{DFCB7EDC-416A-4F09-A615-527E11DADD11}"/>
              </a:ext>
            </a:extLst>
          </p:cNvPr>
          <p:cNvSpPr>
            <a:spLocks noChangeArrowheads="1"/>
          </p:cNvSpPr>
          <p:nvPr/>
        </p:nvSpPr>
        <p:spPr bwMode="auto">
          <a:xfrm>
            <a:off x="6019800" y="2514600"/>
            <a:ext cx="2590800" cy="304800"/>
          </a:xfrm>
          <a:prstGeom prst="rect">
            <a:avLst/>
          </a:prstGeom>
          <a:gradFill rotWithShape="1">
            <a:gsLst>
              <a:gs pos="0">
                <a:srgbClr val="323232"/>
              </a:gs>
              <a:gs pos="100000">
                <a:srgbClr val="969696"/>
              </a:gs>
            </a:gsLst>
            <a:lin ang="5400000" scaled="1"/>
          </a:gradFill>
          <a:ln w="9525">
            <a:solidFill>
              <a:srgbClr val="292989"/>
            </a:solidFill>
            <a:miter lim="800000"/>
            <a:headEnd/>
            <a:tailEnd/>
          </a:ln>
          <a:effectLst>
            <a:outerShdw dist="23000" dir="5400000" rotWithShape="0">
              <a:srgbClr val="808080">
                <a:alpha val="34998"/>
              </a:srgbClr>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FFFFFF"/>
                </a:solidFill>
              </a:rPr>
              <a:t>Deposits from customer</a:t>
            </a:r>
          </a:p>
          <a:p>
            <a:pPr algn="ctr" eaLnBrk="1" hangingPunct="1"/>
            <a:endParaRPr lang="en-US" altLang="en-US" sz="1400" b="1">
              <a:solidFill>
                <a:srgbClr val="FFFFFF"/>
              </a:solidFill>
            </a:endParaRPr>
          </a:p>
        </p:txBody>
      </p:sp>
      <p:sp>
        <p:nvSpPr>
          <p:cNvPr id="58377" name="Rectangle 14">
            <a:extLst>
              <a:ext uri="{FF2B5EF4-FFF2-40B4-BE49-F238E27FC236}">
                <a16:creationId xmlns:a16="http://schemas.microsoft.com/office/drawing/2014/main" id="{6ADD4E0D-81A8-4ED3-B0FA-00F4D799A6BC}"/>
              </a:ext>
            </a:extLst>
          </p:cNvPr>
          <p:cNvSpPr>
            <a:spLocks noChangeArrowheads="1"/>
          </p:cNvSpPr>
          <p:nvPr/>
        </p:nvSpPr>
        <p:spPr bwMode="auto">
          <a:xfrm>
            <a:off x="533400" y="2420938"/>
            <a:ext cx="2438400" cy="287337"/>
          </a:xfrm>
          <a:prstGeom prst="rect">
            <a:avLst/>
          </a:prstGeom>
          <a:gradFill rotWithShape="1">
            <a:gsLst>
              <a:gs pos="0">
                <a:srgbClr val="323232"/>
              </a:gs>
              <a:gs pos="100000">
                <a:srgbClr val="969696"/>
              </a:gs>
            </a:gsLst>
            <a:lin ang="5400000" scaled="1"/>
          </a:gradFill>
          <a:ln w="9525">
            <a:solidFill>
              <a:srgbClr val="292989"/>
            </a:solidFill>
            <a:miter lim="800000"/>
            <a:headEnd/>
            <a:tailEnd/>
          </a:ln>
          <a:effectLst>
            <a:outerShdw dist="23000" dir="5400000" rotWithShape="0">
              <a:srgbClr val="808080">
                <a:alpha val="34998"/>
              </a:srgbClr>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FFFFFF"/>
                </a:solidFill>
              </a:rPr>
              <a:t>Income statement</a:t>
            </a:r>
          </a:p>
          <a:p>
            <a:pPr algn="ctr" eaLnBrk="1" hangingPunct="1"/>
            <a:endParaRPr lang="en-US" altLang="en-US" sz="1400" b="1">
              <a:solidFill>
                <a:srgbClr val="FFFFFF"/>
              </a:solidFill>
            </a:endParaRPr>
          </a:p>
        </p:txBody>
      </p:sp>
      <p:sp>
        <p:nvSpPr>
          <p:cNvPr id="58378" name="Rectangle 5">
            <a:extLst>
              <a:ext uri="{FF2B5EF4-FFF2-40B4-BE49-F238E27FC236}">
                <a16:creationId xmlns:a16="http://schemas.microsoft.com/office/drawing/2014/main" id="{53605229-21B0-4C30-830B-7B7AF5C3537A}"/>
              </a:ext>
            </a:extLst>
          </p:cNvPr>
          <p:cNvSpPr>
            <a:spLocks noChangeArrowheads="1"/>
          </p:cNvSpPr>
          <p:nvPr/>
        </p:nvSpPr>
        <p:spPr bwMode="auto">
          <a:xfrm>
            <a:off x="3276600" y="1371600"/>
            <a:ext cx="2590800" cy="833438"/>
          </a:xfrm>
          <a:prstGeom prst="rect">
            <a:avLst/>
          </a:prstGeom>
          <a:solidFill>
            <a:schemeClr val="bg1"/>
          </a:solidFill>
          <a:ln w="12700">
            <a:solidFill>
              <a:srgbClr val="2D2D8A"/>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r>
              <a:rPr lang="en-US" altLang="en-US" sz="1400" b="1">
                <a:solidFill>
                  <a:srgbClr val="FFFFFF"/>
                </a:solidFill>
              </a:rPr>
              <a:t>Financing by contracts</a:t>
            </a:r>
          </a:p>
          <a:p>
            <a:pPr eaLnBrk="1" hangingPunct="1">
              <a:lnSpc>
                <a:spcPct val="90000"/>
              </a:lnSpc>
              <a:spcBef>
                <a:spcPct val="50000"/>
              </a:spcBef>
            </a:pPr>
            <a:r>
              <a:rPr lang="en-US" altLang="en-US" sz="1400">
                <a:solidFill>
                  <a:srgbClr val="000000"/>
                </a:solidFill>
              </a:rPr>
              <a:t>Disclose various Shariah contracts applicable</a:t>
            </a:r>
          </a:p>
        </p:txBody>
      </p:sp>
      <p:sp>
        <p:nvSpPr>
          <p:cNvPr id="58379" name="Rectangle 16">
            <a:extLst>
              <a:ext uri="{FF2B5EF4-FFF2-40B4-BE49-F238E27FC236}">
                <a16:creationId xmlns:a16="http://schemas.microsoft.com/office/drawing/2014/main" id="{6A168D20-33DE-4168-9DDC-0E039D26EB88}"/>
              </a:ext>
            </a:extLst>
          </p:cNvPr>
          <p:cNvSpPr>
            <a:spLocks noChangeArrowheads="1"/>
          </p:cNvSpPr>
          <p:nvPr/>
        </p:nvSpPr>
        <p:spPr bwMode="auto">
          <a:xfrm>
            <a:off x="3276600" y="1371600"/>
            <a:ext cx="2590800" cy="304800"/>
          </a:xfrm>
          <a:prstGeom prst="rect">
            <a:avLst/>
          </a:prstGeom>
          <a:gradFill rotWithShape="1">
            <a:gsLst>
              <a:gs pos="0">
                <a:srgbClr val="323232"/>
              </a:gs>
              <a:gs pos="100000">
                <a:srgbClr val="969696"/>
              </a:gs>
            </a:gsLst>
            <a:lin ang="5400000" scaled="1"/>
          </a:gradFill>
          <a:ln w="9525">
            <a:solidFill>
              <a:srgbClr val="292989"/>
            </a:solidFill>
            <a:miter lim="800000"/>
            <a:headEnd/>
            <a:tailEnd/>
          </a:ln>
          <a:effectLst>
            <a:outerShdw dist="23000" dir="5400000" rotWithShape="0">
              <a:srgbClr val="808080">
                <a:alpha val="34998"/>
              </a:srgbClr>
            </a:outerShdw>
          </a:effectLst>
        </p:spPr>
        <p:txBody>
          <a:bodyPr anchor="ctr"/>
          <a:lstStyle>
            <a:lvl1pPr marL="166688" indent="-166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50000"/>
              </a:spcBef>
            </a:pPr>
            <a:r>
              <a:rPr lang="en-US" altLang="en-US" sz="1400" b="1">
                <a:solidFill>
                  <a:srgbClr val="FFFFFF"/>
                </a:solidFill>
              </a:rPr>
              <a:t>Financing by contracts</a:t>
            </a:r>
          </a:p>
        </p:txBody>
      </p:sp>
      <p:sp>
        <p:nvSpPr>
          <p:cNvPr id="58380" name="Rectangle 17">
            <a:extLst>
              <a:ext uri="{FF2B5EF4-FFF2-40B4-BE49-F238E27FC236}">
                <a16:creationId xmlns:a16="http://schemas.microsoft.com/office/drawing/2014/main" id="{79701BD2-4EEE-4E7C-84F0-7BD3A27B1323}"/>
              </a:ext>
            </a:extLst>
          </p:cNvPr>
          <p:cNvSpPr>
            <a:spLocks noChangeArrowheads="1"/>
          </p:cNvSpPr>
          <p:nvPr/>
        </p:nvSpPr>
        <p:spPr bwMode="auto">
          <a:xfrm>
            <a:off x="5562600" y="4149725"/>
            <a:ext cx="3200400" cy="503238"/>
          </a:xfrm>
          <a:prstGeom prst="rect">
            <a:avLst/>
          </a:prstGeom>
          <a:gradFill rotWithShape="1">
            <a:gsLst>
              <a:gs pos="0">
                <a:srgbClr val="323232"/>
              </a:gs>
              <a:gs pos="100000">
                <a:srgbClr val="969696"/>
              </a:gs>
            </a:gsLst>
            <a:lin ang="5400000" scaled="1"/>
          </a:gradFill>
          <a:ln w="9525">
            <a:solidFill>
              <a:srgbClr val="292989"/>
            </a:solidFill>
            <a:miter lim="800000"/>
            <a:headEnd/>
            <a:tailEnd/>
          </a:ln>
          <a:effectLst>
            <a:outerShdw dist="23000" dir="5400000" rotWithShape="0">
              <a:srgbClr val="808080">
                <a:alpha val="34998"/>
              </a:srgbClr>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FFFFFF"/>
                </a:solidFill>
              </a:rPr>
              <a:t>Duties of Shariah committee &amp; Report of the Shariah Committee</a:t>
            </a:r>
          </a:p>
          <a:p>
            <a:pPr algn="ctr" eaLnBrk="1" hangingPunct="1"/>
            <a:endParaRPr lang="en-US" altLang="en-US" sz="1400" b="1">
              <a:solidFill>
                <a:srgbClr val="FFFFFF"/>
              </a:solidFill>
            </a:endParaRPr>
          </a:p>
        </p:txBody>
      </p:sp>
      <p:sp>
        <p:nvSpPr>
          <p:cNvPr id="58381" name="Text Box 15">
            <a:extLst>
              <a:ext uri="{FF2B5EF4-FFF2-40B4-BE49-F238E27FC236}">
                <a16:creationId xmlns:a16="http://schemas.microsoft.com/office/drawing/2014/main" id="{CD2BB26B-A5B6-4C57-8E80-55D608356064}"/>
              </a:ext>
            </a:extLst>
          </p:cNvPr>
          <p:cNvSpPr txBox="1">
            <a:spLocks noChangeArrowheads="1"/>
          </p:cNvSpPr>
          <p:nvPr/>
        </p:nvSpPr>
        <p:spPr bwMode="auto">
          <a:xfrm>
            <a:off x="612775" y="325438"/>
            <a:ext cx="8135938" cy="366712"/>
          </a:xfrm>
          <a:prstGeom prst="rect">
            <a:avLst/>
          </a:prstGeom>
          <a:solidFill>
            <a:schemeClr val="bg2">
              <a:lumMod val="75000"/>
            </a:schemeClr>
          </a:solidFill>
          <a:ln>
            <a:noFill/>
          </a:ln>
          <a:effec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pPr>
            <a:r>
              <a:rPr lang="en-GB" altLang="en-US" b="1" dirty="0">
                <a:solidFill>
                  <a:schemeClr val="accent2"/>
                </a:solidFill>
              </a:rPr>
              <a:t>Financial Disclosure for Islamic Banking Institutions</a:t>
            </a:r>
            <a:endParaRPr lang="en-US" altLang="en-US" b="1" dirty="0">
              <a:solidFill>
                <a:schemeClr val="accent2"/>
              </a:solidFill>
            </a:endParaRPr>
          </a:p>
        </p:txBody>
      </p:sp>
      <p:sp>
        <p:nvSpPr>
          <p:cNvPr id="2" name="Date Placeholder 1">
            <a:extLst>
              <a:ext uri="{FF2B5EF4-FFF2-40B4-BE49-F238E27FC236}">
                <a16:creationId xmlns:a16="http://schemas.microsoft.com/office/drawing/2014/main" id="{53AC0F7F-4055-462B-8B4A-E72678C8CEF3}"/>
              </a:ext>
            </a:extLst>
          </p:cNvPr>
          <p:cNvSpPr>
            <a:spLocks noGrp="1"/>
          </p:cNvSpPr>
          <p:nvPr>
            <p:ph type="dt" sz="half" idx="10"/>
          </p:nvPr>
        </p:nvSpPr>
        <p:spPr/>
        <p:txBody>
          <a:bodyPr/>
          <a:lstStyle/>
          <a:p>
            <a:pPr>
              <a:defRPr/>
            </a:pPr>
            <a:fld id="{FCD49135-1754-47FF-8E52-B6A8C6D4ECE0}" type="datetime1">
              <a:rPr lang="en-US" smtClean="0"/>
              <a:t>3/24/2022</a:t>
            </a:fld>
            <a:endParaRPr lang="en-GB"/>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MCj04347420000[1]">
            <a:extLst>
              <a:ext uri="{FF2B5EF4-FFF2-40B4-BE49-F238E27FC236}">
                <a16:creationId xmlns:a16="http://schemas.microsoft.com/office/drawing/2014/main" id="{58A3B274-C758-42B8-BFE1-3B404A38EAA5}"/>
              </a:ext>
            </a:extLst>
          </p:cNvPr>
          <p:cNvPicPr>
            <a:picLocks noChangeAspect="1" noChangeArrowheads="1"/>
          </p:cNvPicPr>
          <p:nvPr/>
        </p:nvPicPr>
        <p:blipFill>
          <a:blip r:embed="rId3">
            <a:lum bright="72000" contrast="-74000"/>
            <a:extLst>
              <a:ext uri="{28A0092B-C50C-407E-A947-70E740481C1C}">
                <a14:useLocalDpi xmlns:a14="http://schemas.microsoft.com/office/drawing/2010/main" val="0"/>
              </a:ext>
            </a:extLst>
          </a:blip>
          <a:srcRect/>
          <a:stretch>
            <a:fillRect/>
          </a:stretch>
        </p:blipFill>
        <p:spPr bwMode="auto">
          <a:xfrm>
            <a:off x="1909763" y="4359275"/>
            <a:ext cx="1471612"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59395" name="Picture 3" descr="MCj04315560000[1]">
            <a:extLst>
              <a:ext uri="{FF2B5EF4-FFF2-40B4-BE49-F238E27FC236}">
                <a16:creationId xmlns:a16="http://schemas.microsoft.com/office/drawing/2014/main" id="{A1F78D11-FEFE-4C5E-98EA-88DAEFBF3912}"/>
              </a:ext>
            </a:extLst>
          </p:cNvPr>
          <p:cNvPicPr>
            <a:picLocks noChangeAspect="1" noChangeArrowheads="1"/>
          </p:cNvPicPr>
          <p:nvPr/>
        </p:nvPicPr>
        <p:blipFill>
          <a:blip r:embed="rId4">
            <a:lum bright="72000" contrast="-74000"/>
            <a:extLst>
              <a:ext uri="{28A0092B-C50C-407E-A947-70E740481C1C}">
                <a14:useLocalDpi xmlns:a14="http://schemas.microsoft.com/office/drawing/2010/main" val="0"/>
              </a:ext>
            </a:extLst>
          </a:blip>
          <a:srcRect/>
          <a:stretch>
            <a:fillRect/>
          </a:stretch>
        </p:blipFill>
        <p:spPr bwMode="auto">
          <a:xfrm>
            <a:off x="684213" y="2757488"/>
            <a:ext cx="1471612"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
        <p:nvSpPr>
          <p:cNvPr id="378884" name="Rectangle 4">
            <a:extLst>
              <a:ext uri="{FF2B5EF4-FFF2-40B4-BE49-F238E27FC236}">
                <a16:creationId xmlns:a16="http://schemas.microsoft.com/office/drawing/2014/main" id="{E081138C-D82F-42CB-BBAE-F565411F9FC3}"/>
              </a:ext>
            </a:extLst>
          </p:cNvPr>
          <p:cNvSpPr>
            <a:spLocks noChangeArrowheads="1"/>
          </p:cNvSpPr>
          <p:nvPr/>
        </p:nvSpPr>
        <p:spPr bwMode="auto">
          <a:xfrm>
            <a:off x="179388" y="3262313"/>
            <a:ext cx="23764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spcAft>
                <a:spcPct val="30000"/>
              </a:spcAft>
              <a:buClr>
                <a:srgbClr val="FF0000"/>
              </a:buClr>
              <a:buSzPct val="80000"/>
              <a:buFont typeface="Wingdings" pitchFamily="2" charset="2"/>
              <a:buNone/>
              <a:defRPr/>
            </a:pPr>
            <a:r>
              <a:rPr lang="en-US" sz="1300" b="1" dirty="0">
                <a:effectLst>
                  <a:outerShdw blurRad="38100" dist="38100" dir="2700000" algn="tl">
                    <a:srgbClr val="C0C0C0"/>
                  </a:outerShdw>
                </a:effectLst>
                <a:latin typeface="Arial" charset="0"/>
              </a:rPr>
              <a:t>Established </a:t>
            </a:r>
            <a:r>
              <a:rPr lang="en-GB" sz="1300" b="1" dirty="0">
                <a:effectLst>
                  <a:outerShdw blurRad="38100" dist="38100" dir="2700000" algn="tl">
                    <a:srgbClr val="C0C0C0"/>
                  </a:outerShdw>
                </a:effectLst>
                <a:latin typeface="Arial" charset="0"/>
              </a:rPr>
              <a:t>dedicated</a:t>
            </a:r>
            <a:r>
              <a:rPr lang="en-US" sz="1300" b="1" dirty="0">
                <a:effectLst>
                  <a:outerShdw blurRad="38100" dist="38100" dir="2700000" algn="tl">
                    <a:srgbClr val="C0C0C0"/>
                  </a:outerShdw>
                </a:effectLst>
                <a:latin typeface="Arial" charset="0"/>
              </a:rPr>
              <a:t> Islamic banking division</a:t>
            </a:r>
          </a:p>
        </p:txBody>
      </p:sp>
      <p:pic>
        <p:nvPicPr>
          <p:cNvPr id="59397" name="Picture 5" descr="MCj04315560000[1]">
            <a:extLst>
              <a:ext uri="{FF2B5EF4-FFF2-40B4-BE49-F238E27FC236}">
                <a16:creationId xmlns:a16="http://schemas.microsoft.com/office/drawing/2014/main" id="{1E70241A-DBEC-4448-AC4E-770F4E32DAB9}"/>
              </a:ext>
            </a:extLst>
          </p:cNvPr>
          <p:cNvPicPr>
            <a:picLocks noChangeAspect="1" noChangeArrowheads="1"/>
          </p:cNvPicPr>
          <p:nvPr/>
        </p:nvPicPr>
        <p:blipFill>
          <a:blip r:embed="rId4">
            <a:lum bright="72000" contrast="-74000"/>
            <a:extLst>
              <a:ext uri="{28A0092B-C50C-407E-A947-70E740481C1C}">
                <a14:useLocalDpi xmlns:a14="http://schemas.microsoft.com/office/drawing/2010/main" val="0"/>
              </a:ext>
            </a:extLst>
          </a:blip>
          <a:srcRect/>
          <a:stretch>
            <a:fillRect/>
          </a:stretch>
        </p:blipFill>
        <p:spPr bwMode="auto">
          <a:xfrm>
            <a:off x="3781425" y="2757488"/>
            <a:ext cx="1471613"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59398" name="Picture 6" descr="MCj04315560000[1]">
            <a:extLst>
              <a:ext uri="{FF2B5EF4-FFF2-40B4-BE49-F238E27FC236}">
                <a16:creationId xmlns:a16="http://schemas.microsoft.com/office/drawing/2014/main" id="{A2BB6E9A-6BBA-4843-8485-9538C1722244}"/>
              </a:ext>
            </a:extLst>
          </p:cNvPr>
          <p:cNvPicPr>
            <a:picLocks noChangeAspect="1" noChangeArrowheads="1"/>
          </p:cNvPicPr>
          <p:nvPr/>
        </p:nvPicPr>
        <p:blipFill>
          <a:blip r:embed="rId4">
            <a:lum bright="72000" contrast="-74000"/>
            <a:extLst>
              <a:ext uri="{28A0092B-C50C-407E-A947-70E740481C1C}">
                <a14:useLocalDpi xmlns:a14="http://schemas.microsoft.com/office/drawing/2010/main" val="0"/>
              </a:ext>
            </a:extLst>
          </a:blip>
          <a:srcRect/>
          <a:stretch>
            <a:fillRect/>
          </a:stretch>
        </p:blipFill>
        <p:spPr bwMode="auto">
          <a:xfrm>
            <a:off x="6877050" y="2684463"/>
            <a:ext cx="1471613"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59399" name="Picture 7" descr="MCj04347420000[1]">
            <a:extLst>
              <a:ext uri="{FF2B5EF4-FFF2-40B4-BE49-F238E27FC236}">
                <a16:creationId xmlns:a16="http://schemas.microsoft.com/office/drawing/2014/main" id="{6062F675-7B92-44D4-875D-0681117C47AA}"/>
              </a:ext>
            </a:extLst>
          </p:cNvPr>
          <p:cNvPicPr>
            <a:picLocks noChangeAspect="1" noChangeArrowheads="1"/>
          </p:cNvPicPr>
          <p:nvPr/>
        </p:nvPicPr>
        <p:blipFill>
          <a:blip r:embed="rId3">
            <a:lum bright="72000" contrast="-74000"/>
            <a:extLst>
              <a:ext uri="{28A0092B-C50C-407E-A947-70E740481C1C}">
                <a14:useLocalDpi xmlns:a14="http://schemas.microsoft.com/office/drawing/2010/main" val="0"/>
              </a:ext>
            </a:extLst>
          </a:blip>
          <a:srcRect/>
          <a:stretch>
            <a:fillRect/>
          </a:stretch>
        </p:blipFill>
        <p:spPr bwMode="auto">
          <a:xfrm>
            <a:off x="5581650" y="4413250"/>
            <a:ext cx="1471613"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pic>
        <p:nvPicPr>
          <p:cNvPr id="59400" name="Picture 8" descr="MCj04315560000[1]">
            <a:extLst>
              <a:ext uri="{FF2B5EF4-FFF2-40B4-BE49-F238E27FC236}">
                <a16:creationId xmlns:a16="http://schemas.microsoft.com/office/drawing/2014/main" id="{9206C0BC-D82D-4FD1-BDF3-283916988489}"/>
              </a:ext>
            </a:extLst>
          </p:cNvPr>
          <p:cNvPicPr>
            <a:picLocks noChangeAspect="1" noChangeArrowheads="1"/>
          </p:cNvPicPr>
          <p:nvPr/>
        </p:nvPicPr>
        <p:blipFill>
          <a:blip r:embed="rId4">
            <a:lum bright="72000" contrast="-74000"/>
            <a:extLst>
              <a:ext uri="{28A0092B-C50C-407E-A947-70E740481C1C}">
                <a14:useLocalDpi xmlns:a14="http://schemas.microsoft.com/office/drawing/2010/main" val="0"/>
              </a:ext>
            </a:extLst>
          </a:blip>
          <a:srcRect/>
          <a:stretch>
            <a:fillRect/>
          </a:stretch>
        </p:blipFill>
        <p:spPr bwMode="auto">
          <a:xfrm>
            <a:off x="3854450" y="4984750"/>
            <a:ext cx="1471613"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
        <p:nvSpPr>
          <p:cNvPr id="59401" name="Rectangle 9">
            <a:extLst>
              <a:ext uri="{FF2B5EF4-FFF2-40B4-BE49-F238E27FC236}">
                <a16:creationId xmlns:a16="http://schemas.microsoft.com/office/drawing/2014/main" id="{6B64470F-F306-4596-8E2F-8258E1FF61D3}"/>
              </a:ext>
            </a:extLst>
          </p:cNvPr>
          <p:cNvSpPr>
            <a:spLocks noChangeArrowheads="1"/>
          </p:cNvSpPr>
          <p:nvPr/>
        </p:nvSpPr>
        <p:spPr bwMode="auto">
          <a:xfrm>
            <a:off x="3636963" y="1349375"/>
            <a:ext cx="4967287" cy="1139825"/>
          </a:xfrm>
          <a:prstGeom prst="rect">
            <a:avLst/>
          </a:prstGeom>
          <a:noFill/>
          <a:ln w="6350">
            <a:solidFill>
              <a:schemeClr val="tx1"/>
            </a:solidFill>
            <a:prstDash val="dash"/>
            <a:miter lim="800000"/>
            <a:headEnd/>
            <a:tailEnd/>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spcAft>
                <a:spcPct val="15000"/>
              </a:spcAft>
              <a:buClr>
                <a:srgbClr val="FF0000"/>
              </a:buClr>
              <a:buSzPct val="80000"/>
              <a:buFont typeface="Wingdings" panose="05000000000000000000" pitchFamily="2" charset="2"/>
              <a:buChar char="§"/>
            </a:pPr>
            <a:r>
              <a:rPr lang="en-US" altLang="en-US" sz="1400" dirty="0">
                <a:solidFill>
                  <a:schemeClr val="accent2"/>
                </a:solidFill>
                <a:cs typeface="Lucida Sans Unicode" panose="020B0602030504020204" pitchFamily="34" charset="0"/>
              </a:rPr>
              <a:t>Promote strategic  focus in Islamic banking business</a:t>
            </a:r>
          </a:p>
          <a:p>
            <a:pPr eaLnBrk="1" hangingPunct="1">
              <a:spcBef>
                <a:spcPct val="15000"/>
              </a:spcBef>
              <a:spcAft>
                <a:spcPct val="15000"/>
              </a:spcAft>
              <a:buClr>
                <a:srgbClr val="FF0000"/>
              </a:buClr>
              <a:buSzPct val="80000"/>
              <a:buFont typeface="Wingdings" panose="05000000000000000000" pitchFamily="2" charset="2"/>
              <a:buChar char="§"/>
            </a:pPr>
            <a:r>
              <a:rPr lang="en-US" altLang="en-US" sz="1400" dirty="0">
                <a:solidFill>
                  <a:srgbClr val="009900"/>
                </a:solidFill>
                <a:cs typeface="Lucida Sans Unicode" panose="020B0602030504020204" pitchFamily="34" charset="0"/>
              </a:rPr>
              <a:t>Ensures no co-mingling of funds</a:t>
            </a:r>
          </a:p>
          <a:p>
            <a:pPr eaLnBrk="1" hangingPunct="1">
              <a:spcBef>
                <a:spcPct val="15000"/>
              </a:spcBef>
              <a:spcAft>
                <a:spcPct val="15000"/>
              </a:spcAft>
              <a:buClr>
                <a:srgbClr val="FF0000"/>
              </a:buClr>
              <a:buSzPct val="80000"/>
              <a:buFont typeface="Wingdings" panose="05000000000000000000" pitchFamily="2" charset="2"/>
              <a:buChar char="§"/>
            </a:pPr>
            <a:r>
              <a:rPr lang="en-US" altLang="en-US" sz="1400" dirty="0">
                <a:solidFill>
                  <a:schemeClr val="accent2"/>
                </a:solidFill>
                <a:cs typeface="Lucida Sans Unicode" panose="020B0602030504020204" pitchFamily="34" charset="0"/>
              </a:rPr>
              <a:t>Promote transparency and fairness</a:t>
            </a:r>
          </a:p>
          <a:p>
            <a:pPr eaLnBrk="1" hangingPunct="1">
              <a:spcBef>
                <a:spcPct val="15000"/>
              </a:spcBef>
              <a:spcAft>
                <a:spcPct val="15000"/>
              </a:spcAft>
              <a:buClr>
                <a:srgbClr val="FF0000"/>
              </a:buClr>
              <a:buSzPct val="80000"/>
              <a:buFont typeface="Wingdings" panose="05000000000000000000" pitchFamily="2" charset="2"/>
              <a:buChar char="§"/>
            </a:pPr>
            <a:r>
              <a:rPr lang="en-US" altLang="en-US" sz="1400" dirty="0">
                <a:solidFill>
                  <a:srgbClr val="009900"/>
                </a:solidFill>
                <a:cs typeface="Lucida Sans Unicode" panose="020B0602030504020204" pitchFamily="34" charset="0"/>
              </a:rPr>
              <a:t>Proper segregation of funds</a:t>
            </a:r>
            <a:endParaRPr lang="en-GB" altLang="en-US" sz="1400" dirty="0">
              <a:solidFill>
                <a:srgbClr val="009900"/>
              </a:solidFill>
              <a:cs typeface="Lucida Sans Unicode" panose="020B0602030504020204" pitchFamily="34" charset="0"/>
            </a:endParaRPr>
          </a:p>
        </p:txBody>
      </p:sp>
      <p:sp>
        <p:nvSpPr>
          <p:cNvPr id="59402" name="Rectangle 10">
            <a:extLst>
              <a:ext uri="{FF2B5EF4-FFF2-40B4-BE49-F238E27FC236}">
                <a16:creationId xmlns:a16="http://schemas.microsoft.com/office/drawing/2014/main" id="{928601FA-DC20-4355-B189-F37881829EF5}"/>
              </a:ext>
            </a:extLst>
          </p:cNvPr>
          <p:cNvSpPr>
            <a:spLocks noChangeArrowheads="1"/>
          </p:cNvSpPr>
          <p:nvPr/>
        </p:nvSpPr>
        <p:spPr bwMode="auto">
          <a:xfrm>
            <a:off x="266700" y="1422400"/>
            <a:ext cx="2936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spcAft>
                <a:spcPct val="30000"/>
              </a:spcAft>
            </a:pPr>
            <a:r>
              <a:rPr lang="en-US" altLang="en-US" sz="1400" b="1">
                <a:solidFill>
                  <a:schemeClr val="accent2"/>
                </a:solidFill>
                <a:cs typeface="Lucida Sans Unicode" panose="020B0602030504020204" pitchFamily="34" charset="0"/>
              </a:rPr>
              <a:t>Issuance of </a:t>
            </a:r>
            <a:r>
              <a:rPr lang="en-GB" altLang="en-US" sz="1400" b="1">
                <a:solidFill>
                  <a:srgbClr val="FF0000"/>
                </a:solidFill>
                <a:cs typeface="Lucida Sans Unicode" panose="020B0602030504020204" pitchFamily="34" charset="0"/>
              </a:rPr>
              <a:t>specific guidelines</a:t>
            </a:r>
            <a:r>
              <a:rPr lang="en-GB" altLang="en-US" sz="1400" b="1">
                <a:solidFill>
                  <a:schemeClr val="accent2"/>
                </a:solidFill>
                <a:cs typeface="Lucida Sans Unicode" panose="020B0602030504020204" pitchFamily="34" charset="0"/>
              </a:rPr>
              <a:t> on Islamic window operations</a:t>
            </a:r>
            <a:endParaRPr lang="en-US" altLang="en-US" sz="1400" b="1">
              <a:solidFill>
                <a:schemeClr val="accent2"/>
              </a:solidFill>
              <a:cs typeface="Lucida Sans Unicode" panose="020B0602030504020204" pitchFamily="34" charset="0"/>
            </a:endParaRPr>
          </a:p>
        </p:txBody>
      </p:sp>
      <p:sp>
        <p:nvSpPr>
          <p:cNvPr id="59403" name="AutoShape 11">
            <a:extLst>
              <a:ext uri="{FF2B5EF4-FFF2-40B4-BE49-F238E27FC236}">
                <a16:creationId xmlns:a16="http://schemas.microsoft.com/office/drawing/2014/main" id="{B16FBF70-E091-44A9-900E-DE71DEC5BC8D}"/>
              </a:ext>
            </a:extLst>
          </p:cNvPr>
          <p:cNvSpPr>
            <a:spLocks noChangeArrowheads="1"/>
          </p:cNvSpPr>
          <p:nvPr/>
        </p:nvSpPr>
        <p:spPr bwMode="auto">
          <a:xfrm>
            <a:off x="3132138" y="1422400"/>
            <a:ext cx="431800" cy="792163"/>
          </a:xfrm>
          <a:prstGeom prst="rightArrow">
            <a:avLst>
              <a:gd name="adj1" fmla="val 50000"/>
              <a:gd name="adj2" fmla="val 25000"/>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9405" name="Text Box 13">
            <a:extLst>
              <a:ext uri="{FF2B5EF4-FFF2-40B4-BE49-F238E27FC236}">
                <a16:creationId xmlns:a16="http://schemas.microsoft.com/office/drawing/2014/main" id="{53607E3F-CD3C-43CB-9E0E-6B111AD7076A}"/>
              </a:ext>
            </a:extLst>
          </p:cNvPr>
          <p:cNvSpPr txBox="1">
            <a:spLocks noChangeArrowheads="1"/>
          </p:cNvSpPr>
          <p:nvPr/>
        </p:nvSpPr>
        <p:spPr bwMode="auto">
          <a:xfrm>
            <a:off x="3708400" y="990600"/>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800080"/>
                </a:solidFill>
              </a:rPr>
              <a:t>OUTCOMES…</a:t>
            </a:r>
            <a:endParaRPr lang="en-GB" altLang="en-US" sz="1600" b="1">
              <a:solidFill>
                <a:srgbClr val="800080"/>
              </a:solidFill>
            </a:endParaRPr>
          </a:p>
        </p:txBody>
      </p:sp>
      <p:sp>
        <p:nvSpPr>
          <p:cNvPr id="378894" name="Rectangle 14">
            <a:extLst>
              <a:ext uri="{FF2B5EF4-FFF2-40B4-BE49-F238E27FC236}">
                <a16:creationId xmlns:a16="http://schemas.microsoft.com/office/drawing/2014/main" id="{43E81592-3D7E-40FF-B7CA-5C2BDA5AC0FE}"/>
              </a:ext>
            </a:extLst>
          </p:cNvPr>
          <p:cNvSpPr>
            <a:spLocks noChangeArrowheads="1"/>
          </p:cNvSpPr>
          <p:nvPr/>
        </p:nvSpPr>
        <p:spPr bwMode="auto">
          <a:xfrm>
            <a:off x="1403350" y="4414838"/>
            <a:ext cx="208915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spcAft>
                <a:spcPct val="30000"/>
              </a:spcAft>
              <a:buClr>
                <a:srgbClr val="FF0000"/>
              </a:buClr>
              <a:buSzPct val="80000"/>
              <a:buFont typeface="Wingdings" pitchFamily="2" charset="2"/>
              <a:buNone/>
              <a:defRPr/>
            </a:pPr>
            <a:r>
              <a:rPr lang="en-GB" sz="1300" b="1">
                <a:effectLst>
                  <a:outerShdw blurRad="38100" dist="38100" dir="2700000" algn="tl">
                    <a:srgbClr val="C0C0C0"/>
                  </a:outerShdw>
                </a:effectLst>
                <a:latin typeface="Arial" charset="0"/>
              </a:rPr>
              <a:t>Separate compliance to Statutory reserve requirements, liquidity framework, provisioning &amp; single customer limit </a:t>
            </a:r>
          </a:p>
        </p:txBody>
      </p:sp>
      <p:sp>
        <p:nvSpPr>
          <p:cNvPr id="378895" name="Rectangle 15">
            <a:extLst>
              <a:ext uri="{FF2B5EF4-FFF2-40B4-BE49-F238E27FC236}">
                <a16:creationId xmlns:a16="http://schemas.microsoft.com/office/drawing/2014/main" id="{6E4DCB7C-FFCB-4EB5-BC91-A04EFD851209}"/>
              </a:ext>
            </a:extLst>
          </p:cNvPr>
          <p:cNvSpPr>
            <a:spLocks noChangeArrowheads="1"/>
          </p:cNvSpPr>
          <p:nvPr/>
        </p:nvSpPr>
        <p:spPr bwMode="auto">
          <a:xfrm>
            <a:off x="5148263" y="4775200"/>
            <a:ext cx="2232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spcAft>
                <a:spcPct val="30000"/>
              </a:spcAft>
              <a:buClr>
                <a:srgbClr val="FF0000"/>
              </a:buClr>
              <a:buSzPct val="80000"/>
              <a:buFont typeface="Wingdings" pitchFamily="2" charset="2"/>
              <a:buNone/>
              <a:defRPr/>
            </a:pPr>
            <a:r>
              <a:rPr lang="en-GB" sz="1300" b="1" dirty="0">
                <a:effectLst>
                  <a:outerShdw blurRad="38100" dist="38100" dir="2700000" algn="tl">
                    <a:srgbClr val="C0C0C0"/>
                  </a:outerShdw>
                </a:effectLst>
                <a:latin typeface="Arial" charset="0"/>
              </a:rPr>
              <a:t>Separate disclosure of Islamic banking portfolio in financial statements</a:t>
            </a:r>
            <a:endParaRPr lang="en-US" sz="1300" b="1" dirty="0">
              <a:effectLst>
                <a:outerShdw blurRad="38100" dist="38100" dir="2700000" algn="tl">
                  <a:srgbClr val="C0C0C0"/>
                </a:outerShdw>
              </a:effectLst>
              <a:latin typeface="Arial" charset="0"/>
            </a:endParaRPr>
          </a:p>
        </p:txBody>
      </p:sp>
      <p:sp>
        <p:nvSpPr>
          <p:cNvPr id="378896" name="Rectangle 16">
            <a:extLst>
              <a:ext uri="{FF2B5EF4-FFF2-40B4-BE49-F238E27FC236}">
                <a16:creationId xmlns:a16="http://schemas.microsoft.com/office/drawing/2014/main" id="{4D5634B2-BD9F-4ADD-88A7-3E05E9E4DBB2}"/>
              </a:ext>
            </a:extLst>
          </p:cNvPr>
          <p:cNvSpPr>
            <a:spLocks noChangeArrowheads="1"/>
          </p:cNvSpPr>
          <p:nvPr/>
        </p:nvSpPr>
        <p:spPr bwMode="auto">
          <a:xfrm>
            <a:off x="3132138" y="2901950"/>
            <a:ext cx="24479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spcAft>
                <a:spcPct val="30000"/>
              </a:spcAft>
              <a:buClr>
                <a:srgbClr val="FF0000"/>
              </a:buClr>
              <a:buSzPct val="80000"/>
              <a:buFont typeface="Wingdings" pitchFamily="2" charset="2"/>
              <a:buNone/>
              <a:defRPr/>
            </a:pPr>
            <a:r>
              <a:rPr lang="en-US" sz="1300" b="1" dirty="0">
                <a:effectLst>
                  <a:outerShdw blurRad="38100" dist="38100" dir="2700000" algn="tl">
                    <a:srgbClr val="C0C0C0"/>
                  </a:outerShdw>
                </a:effectLst>
                <a:latin typeface="Arial" charset="0"/>
                <a:cs typeface="Lucida Sans Unicode" pitchFamily="34" charset="0"/>
              </a:rPr>
              <a:t>Allocated capital for Islamic banking operation</a:t>
            </a:r>
          </a:p>
          <a:p>
            <a:pPr algn="ctr">
              <a:spcBef>
                <a:spcPct val="30000"/>
              </a:spcBef>
              <a:spcAft>
                <a:spcPct val="30000"/>
              </a:spcAft>
              <a:buClr>
                <a:srgbClr val="FF0000"/>
              </a:buClr>
              <a:buSzPct val="80000"/>
              <a:buFont typeface="Wingdings" pitchFamily="2" charset="2"/>
              <a:buNone/>
              <a:defRPr/>
            </a:pPr>
            <a:r>
              <a:rPr lang="en-US" sz="1300" dirty="0">
                <a:effectLst>
                  <a:outerShdw blurRad="38100" dist="38100" dir="2700000" algn="tl">
                    <a:srgbClr val="C0C0C0"/>
                  </a:outerShdw>
                </a:effectLst>
                <a:latin typeface="Arial" charset="0"/>
                <a:cs typeface="Lucida Sans Unicode" pitchFamily="34" charset="0"/>
              </a:rPr>
              <a:t>Min. CCR (4%), RWCR (8%)</a:t>
            </a:r>
          </a:p>
          <a:p>
            <a:pPr algn="ctr">
              <a:spcBef>
                <a:spcPct val="30000"/>
              </a:spcBef>
              <a:spcAft>
                <a:spcPct val="30000"/>
              </a:spcAft>
              <a:buClr>
                <a:srgbClr val="FF0000"/>
              </a:buClr>
              <a:buSzPct val="80000"/>
              <a:buFont typeface="Wingdings" pitchFamily="2" charset="2"/>
              <a:buNone/>
              <a:defRPr/>
            </a:pPr>
            <a:r>
              <a:rPr lang="en-US" sz="1300" dirty="0">
                <a:effectLst>
                  <a:outerShdw blurRad="38100" dist="38100" dir="2700000" algn="tl">
                    <a:srgbClr val="C0C0C0"/>
                  </a:outerShdw>
                </a:effectLst>
                <a:latin typeface="Arial" charset="0"/>
                <a:cs typeface="Lucida Sans Unicode" pitchFamily="34" charset="0"/>
              </a:rPr>
              <a:t>Min. Islamic Banking Fund</a:t>
            </a:r>
          </a:p>
        </p:txBody>
      </p:sp>
      <p:sp>
        <p:nvSpPr>
          <p:cNvPr id="378897" name="Rectangle 17">
            <a:extLst>
              <a:ext uri="{FF2B5EF4-FFF2-40B4-BE49-F238E27FC236}">
                <a16:creationId xmlns:a16="http://schemas.microsoft.com/office/drawing/2014/main" id="{0E5558B4-98FF-41FF-A4D7-B1612D1E3EB8}"/>
              </a:ext>
            </a:extLst>
          </p:cNvPr>
          <p:cNvSpPr>
            <a:spLocks noChangeArrowheads="1"/>
          </p:cNvSpPr>
          <p:nvPr/>
        </p:nvSpPr>
        <p:spPr bwMode="auto">
          <a:xfrm>
            <a:off x="3276600" y="5567363"/>
            <a:ext cx="244951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spcAft>
                <a:spcPct val="30000"/>
              </a:spcAft>
              <a:buClr>
                <a:srgbClr val="FF0000"/>
              </a:buClr>
              <a:buSzPct val="80000"/>
              <a:buFont typeface="Wingdings" pitchFamily="2" charset="2"/>
              <a:buNone/>
              <a:defRPr/>
            </a:pPr>
            <a:r>
              <a:rPr lang="en-GB" sz="1300" b="1">
                <a:effectLst>
                  <a:outerShdw blurRad="38100" dist="38100" dir="2700000" algn="tl">
                    <a:srgbClr val="C0C0C0"/>
                  </a:outerShdw>
                </a:effectLst>
                <a:latin typeface="Arial" charset="0"/>
              </a:rPr>
              <a:t>Separate submission of statistical reports in Financial Inst. Statistical System on monthly basis</a:t>
            </a:r>
            <a:endParaRPr lang="en-US" sz="1300" b="1">
              <a:effectLst>
                <a:outerShdw blurRad="38100" dist="38100" dir="2700000" algn="tl">
                  <a:srgbClr val="C0C0C0"/>
                </a:outerShdw>
              </a:effectLst>
              <a:latin typeface="Arial" charset="0"/>
            </a:endParaRPr>
          </a:p>
        </p:txBody>
      </p:sp>
      <p:sp>
        <p:nvSpPr>
          <p:cNvPr id="378898" name="Rectangle 18">
            <a:extLst>
              <a:ext uri="{FF2B5EF4-FFF2-40B4-BE49-F238E27FC236}">
                <a16:creationId xmlns:a16="http://schemas.microsoft.com/office/drawing/2014/main" id="{EFDB8827-763A-4020-8BF7-0D57F931FD32}"/>
              </a:ext>
            </a:extLst>
          </p:cNvPr>
          <p:cNvSpPr>
            <a:spLocks noChangeArrowheads="1"/>
          </p:cNvSpPr>
          <p:nvPr/>
        </p:nvSpPr>
        <p:spPr bwMode="auto">
          <a:xfrm>
            <a:off x="6300788" y="2570163"/>
            <a:ext cx="24479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74638" indent="-274638" algn="ctr">
              <a:spcBef>
                <a:spcPct val="30000"/>
              </a:spcBef>
              <a:spcAft>
                <a:spcPct val="30000"/>
              </a:spcAft>
              <a:buClr>
                <a:srgbClr val="FF0000"/>
              </a:buClr>
              <a:buSzPct val="80000"/>
              <a:buFont typeface="Wingdings" pitchFamily="2" charset="2"/>
              <a:buNone/>
              <a:defRPr/>
            </a:pPr>
            <a:r>
              <a:rPr lang="en-US" sz="1300" b="1" dirty="0">
                <a:effectLst>
                  <a:outerShdw blurRad="38100" dist="38100" dir="2700000" algn="tl">
                    <a:srgbClr val="C0C0C0"/>
                  </a:outerShdw>
                </a:effectLst>
                <a:latin typeface="Arial" charset="0"/>
              </a:rPr>
              <a:t>Islamic funds are segregated from conventional funds</a:t>
            </a:r>
          </a:p>
          <a:p>
            <a:pPr marL="274638" indent="-274638" algn="ctr">
              <a:spcBef>
                <a:spcPct val="30000"/>
              </a:spcBef>
              <a:spcAft>
                <a:spcPct val="30000"/>
              </a:spcAft>
              <a:buClr>
                <a:srgbClr val="FF0000"/>
              </a:buClr>
              <a:buSzPct val="80000"/>
              <a:buFont typeface="Wingdings" pitchFamily="2" charset="2"/>
              <a:buNone/>
              <a:defRPr/>
            </a:pPr>
            <a:r>
              <a:rPr lang="en-US" sz="1300" dirty="0">
                <a:effectLst>
                  <a:outerShdw blurRad="38100" dist="38100" dir="2700000" algn="tl">
                    <a:srgbClr val="C0C0C0"/>
                  </a:outerShdw>
                </a:effectLst>
                <a:latin typeface="Arial" charset="0"/>
                <a:cs typeface="Lucida Sans Unicode" pitchFamily="34" charset="0"/>
              </a:rPr>
              <a:t> Separate clearing accounts</a:t>
            </a:r>
          </a:p>
          <a:p>
            <a:pPr marL="274638" indent="-274638" algn="ctr">
              <a:spcBef>
                <a:spcPct val="30000"/>
              </a:spcBef>
              <a:spcAft>
                <a:spcPct val="30000"/>
              </a:spcAft>
              <a:buClr>
                <a:srgbClr val="FF0000"/>
              </a:buClr>
              <a:buSzPct val="80000"/>
              <a:buFont typeface="Wingdings" pitchFamily="2" charset="2"/>
              <a:buNone/>
              <a:defRPr/>
            </a:pPr>
            <a:r>
              <a:rPr lang="en-US" sz="1300" dirty="0">
                <a:effectLst>
                  <a:outerShdw blurRad="38100" dist="38100" dir="2700000" algn="tl">
                    <a:srgbClr val="C0C0C0"/>
                  </a:outerShdw>
                </a:effectLst>
                <a:latin typeface="Arial" charset="0"/>
                <a:cs typeface="Lucida Sans Unicode" pitchFamily="34" charset="0"/>
              </a:rPr>
              <a:t> Separate membership code in RENTAS*</a:t>
            </a:r>
          </a:p>
          <a:p>
            <a:pPr marL="274638" indent="-274638" algn="ctr">
              <a:spcBef>
                <a:spcPct val="30000"/>
              </a:spcBef>
              <a:spcAft>
                <a:spcPct val="30000"/>
              </a:spcAft>
              <a:buClr>
                <a:srgbClr val="FF0000"/>
              </a:buClr>
              <a:buSzPct val="80000"/>
              <a:buFont typeface="Wingdings" pitchFamily="2" charset="2"/>
              <a:buNone/>
              <a:defRPr/>
            </a:pPr>
            <a:r>
              <a:rPr lang="en-GB" sz="1300" dirty="0">
                <a:effectLst>
                  <a:outerShdw blurRad="38100" dist="38100" dir="2700000" algn="tl">
                    <a:srgbClr val="C0C0C0"/>
                  </a:outerShdw>
                </a:effectLst>
                <a:latin typeface="Arial" charset="0"/>
                <a:cs typeface="Lucida Sans Unicode" pitchFamily="34" charset="0"/>
              </a:rPr>
              <a:t> Separate cheque clearing system</a:t>
            </a:r>
            <a:endParaRPr lang="en-US" sz="1300" dirty="0">
              <a:effectLst>
                <a:outerShdw blurRad="38100" dist="38100" dir="2700000" algn="tl">
                  <a:srgbClr val="C0C0C0"/>
                </a:outerShdw>
              </a:effectLst>
              <a:latin typeface="Arial" charset="0"/>
              <a:cs typeface="Lucida Sans Unicode" pitchFamily="34" charset="0"/>
            </a:endParaRPr>
          </a:p>
        </p:txBody>
      </p:sp>
      <p:sp>
        <p:nvSpPr>
          <p:cNvPr id="59411" name="Line 19">
            <a:extLst>
              <a:ext uri="{FF2B5EF4-FFF2-40B4-BE49-F238E27FC236}">
                <a16:creationId xmlns:a16="http://schemas.microsoft.com/office/drawing/2014/main" id="{0893D6F4-0877-46C8-B3BF-6383FDDC36E0}"/>
              </a:ext>
            </a:extLst>
          </p:cNvPr>
          <p:cNvSpPr>
            <a:spLocks noChangeShapeType="1"/>
          </p:cNvSpPr>
          <p:nvPr/>
        </p:nvSpPr>
        <p:spPr bwMode="auto">
          <a:xfrm>
            <a:off x="2339975" y="3262313"/>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2" name="Line 20">
            <a:extLst>
              <a:ext uri="{FF2B5EF4-FFF2-40B4-BE49-F238E27FC236}">
                <a16:creationId xmlns:a16="http://schemas.microsoft.com/office/drawing/2014/main" id="{7BCD7929-6952-4832-939F-69BBFB9F356F}"/>
              </a:ext>
            </a:extLst>
          </p:cNvPr>
          <p:cNvSpPr>
            <a:spLocks noChangeShapeType="1"/>
          </p:cNvSpPr>
          <p:nvPr/>
        </p:nvSpPr>
        <p:spPr bwMode="auto">
          <a:xfrm>
            <a:off x="5508625" y="3262313"/>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3" name="Line 21">
            <a:extLst>
              <a:ext uri="{FF2B5EF4-FFF2-40B4-BE49-F238E27FC236}">
                <a16:creationId xmlns:a16="http://schemas.microsoft.com/office/drawing/2014/main" id="{AC0DD4B7-BFE1-4951-BF99-22D434DECD23}"/>
              </a:ext>
            </a:extLst>
          </p:cNvPr>
          <p:cNvSpPr>
            <a:spLocks noChangeShapeType="1"/>
          </p:cNvSpPr>
          <p:nvPr/>
        </p:nvSpPr>
        <p:spPr bwMode="auto">
          <a:xfrm>
            <a:off x="1619250" y="4198938"/>
            <a:ext cx="215900" cy="2159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4" name="Line 22">
            <a:extLst>
              <a:ext uri="{FF2B5EF4-FFF2-40B4-BE49-F238E27FC236}">
                <a16:creationId xmlns:a16="http://schemas.microsoft.com/office/drawing/2014/main" id="{B0F2C266-A737-45D6-ACA5-C0DEFDE293A7}"/>
              </a:ext>
            </a:extLst>
          </p:cNvPr>
          <p:cNvSpPr>
            <a:spLocks noChangeShapeType="1"/>
          </p:cNvSpPr>
          <p:nvPr/>
        </p:nvSpPr>
        <p:spPr bwMode="auto">
          <a:xfrm>
            <a:off x="3276600" y="5710238"/>
            <a:ext cx="215900" cy="2159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5" name="Line 23">
            <a:extLst>
              <a:ext uri="{FF2B5EF4-FFF2-40B4-BE49-F238E27FC236}">
                <a16:creationId xmlns:a16="http://schemas.microsoft.com/office/drawing/2014/main" id="{2714E734-4A52-4A60-B079-0A6FC7479E37}"/>
              </a:ext>
            </a:extLst>
          </p:cNvPr>
          <p:cNvSpPr>
            <a:spLocks noChangeShapeType="1"/>
          </p:cNvSpPr>
          <p:nvPr/>
        </p:nvSpPr>
        <p:spPr bwMode="auto">
          <a:xfrm flipH="1">
            <a:off x="5508625" y="5854700"/>
            <a:ext cx="215900" cy="2159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6" name="Line 24">
            <a:extLst>
              <a:ext uri="{FF2B5EF4-FFF2-40B4-BE49-F238E27FC236}">
                <a16:creationId xmlns:a16="http://schemas.microsoft.com/office/drawing/2014/main" id="{1C3F2D9A-60C7-4BF6-B1AE-DDDC6A926E8E}"/>
              </a:ext>
            </a:extLst>
          </p:cNvPr>
          <p:cNvSpPr>
            <a:spLocks noChangeShapeType="1"/>
          </p:cNvSpPr>
          <p:nvPr/>
        </p:nvSpPr>
        <p:spPr bwMode="auto">
          <a:xfrm flipH="1">
            <a:off x="6877050" y="4414838"/>
            <a:ext cx="215900" cy="2159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7" name="Text Box 25">
            <a:extLst>
              <a:ext uri="{FF2B5EF4-FFF2-40B4-BE49-F238E27FC236}">
                <a16:creationId xmlns:a16="http://schemas.microsoft.com/office/drawing/2014/main" id="{2E845CFB-6EF3-4C29-BB5D-153BA053E75B}"/>
              </a:ext>
            </a:extLst>
          </p:cNvPr>
          <p:cNvSpPr txBox="1">
            <a:spLocks noChangeArrowheads="1"/>
          </p:cNvSpPr>
          <p:nvPr/>
        </p:nvSpPr>
        <p:spPr bwMode="auto">
          <a:xfrm>
            <a:off x="3492500" y="4413250"/>
            <a:ext cx="1728788" cy="590550"/>
          </a:xfrm>
          <a:prstGeom prst="rect">
            <a:avLst/>
          </a:prstGeom>
          <a:solidFill>
            <a:srgbClr val="5F5F5F"/>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chemeClr val="bg1"/>
                </a:solidFill>
              </a:rPr>
              <a:t>POLICY INITIATIVES</a:t>
            </a:r>
            <a:endParaRPr lang="en-GB" altLang="en-US" sz="1600" b="1">
              <a:solidFill>
                <a:schemeClr val="bg1"/>
              </a:solidFill>
            </a:endParaRPr>
          </a:p>
        </p:txBody>
      </p:sp>
      <p:sp>
        <p:nvSpPr>
          <p:cNvPr id="59418" name="Rectangle 2">
            <a:extLst>
              <a:ext uri="{FF2B5EF4-FFF2-40B4-BE49-F238E27FC236}">
                <a16:creationId xmlns:a16="http://schemas.microsoft.com/office/drawing/2014/main" id="{7A92CA7D-B982-4D77-9EC9-0D4BDB107902}"/>
              </a:ext>
            </a:extLst>
          </p:cNvPr>
          <p:cNvSpPr>
            <a:spLocks noChangeArrowheads="1"/>
          </p:cNvSpPr>
          <p:nvPr/>
        </p:nvSpPr>
        <p:spPr bwMode="auto">
          <a:xfrm>
            <a:off x="395288" y="325438"/>
            <a:ext cx="7315200" cy="366712"/>
          </a:xfrm>
          <a:prstGeom prst="rect">
            <a:avLst/>
          </a:prstGeom>
          <a:solidFill>
            <a:schemeClr val="bg2">
              <a:lumMod val="75000"/>
            </a:schemeClr>
          </a:solidFill>
          <a:ln>
            <a:noFill/>
          </a:ln>
          <a:effec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pPr>
            <a:r>
              <a:rPr lang="en-US" altLang="en-US" b="1">
                <a:solidFill>
                  <a:schemeClr val="accent2"/>
                </a:solidFill>
                <a:cs typeface="Arial" panose="020B0604020202020204" pitchFamily="34" charset="0"/>
              </a:rPr>
              <a:t>Firewalls for Islamic Window Operation</a:t>
            </a:r>
          </a:p>
        </p:txBody>
      </p:sp>
      <p:sp>
        <p:nvSpPr>
          <p:cNvPr id="2" name="Date Placeholder 1">
            <a:extLst>
              <a:ext uri="{FF2B5EF4-FFF2-40B4-BE49-F238E27FC236}">
                <a16:creationId xmlns:a16="http://schemas.microsoft.com/office/drawing/2014/main" id="{1A96CE48-C378-4F38-90AC-B5C59BD8EF76}"/>
              </a:ext>
            </a:extLst>
          </p:cNvPr>
          <p:cNvSpPr>
            <a:spLocks noGrp="1"/>
          </p:cNvSpPr>
          <p:nvPr>
            <p:ph type="dt" sz="half" idx="10"/>
          </p:nvPr>
        </p:nvSpPr>
        <p:spPr/>
        <p:txBody>
          <a:bodyPr/>
          <a:lstStyle/>
          <a:p>
            <a:fld id="{FE9E28A3-40D4-46DF-A086-3BEF60A04937}" type="datetime1">
              <a:rPr lang="en-US" smtClean="0"/>
              <a:t>3/24/2022</a:t>
            </a:fld>
            <a:endParaRPr lang="en-US" dirty="0"/>
          </a:p>
        </p:txBody>
      </p:sp>
      <p:sp>
        <p:nvSpPr>
          <p:cNvPr id="3" name="Footer Placeholder 2">
            <a:extLst>
              <a:ext uri="{FF2B5EF4-FFF2-40B4-BE49-F238E27FC236}">
                <a16:creationId xmlns:a16="http://schemas.microsoft.com/office/drawing/2014/main" id="{5ECBF73A-A38F-46B8-8B72-4F1E388E8CF9}"/>
              </a:ext>
            </a:extLst>
          </p:cNvPr>
          <p:cNvSpPr>
            <a:spLocks noGrp="1"/>
          </p:cNvSpPr>
          <p:nvPr>
            <p:ph type="ftr" sz="quarter" idx="11"/>
          </p:nvPr>
        </p:nvSpPr>
        <p:spPr/>
        <p:txBody>
          <a:bodyPr/>
          <a:lstStyle/>
          <a:p>
            <a:r>
              <a:rPr lang="en-US"/>
              <a:t>8th AFRICA SUMMIT ORGANIZED BY ALHUDA ICBE, BANJUL THE GAMBIA </a:t>
            </a:r>
            <a:endParaRPr lang="en-US" dirty="0"/>
          </a:p>
        </p:txBody>
      </p:sp>
    </p:spTree>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5">
            <a:extLst>
              <a:ext uri="{FF2B5EF4-FFF2-40B4-BE49-F238E27FC236}">
                <a16:creationId xmlns:a16="http://schemas.microsoft.com/office/drawing/2014/main" id="{70E049E0-7C4C-464D-B0BE-0036D70D93D8}"/>
              </a:ext>
            </a:extLst>
          </p:cNvPr>
          <p:cNvSpPr>
            <a:spLocks noChangeArrowheads="1"/>
          </p:cNvSpPr>
          <p:nvPr/>
        </p:nvSpPr>
        <p:spPr bwMode="auto">
          <a:xfrm>
            <a:off x="395288" y="5949950"/>
            <a:ext cx="8066087" cy="838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In conclusion, robust legal &amp; regulatory framework are instrumental towards ensuring sustainability of IF development</a:t>
            </a:r>
          </a:p>
        </p:txBody>
      </p:sp>
      <p:sp>
        <p:nvSpPr>
          <p:cNvPr id="61443" name="AutoShape 66">
            <a:extLst>
              <a:ext uri="{FF2B5EF4-FFF2-40B4-BE49-F238E27FC236}">
                <a16:creationId xmlns:a16="http://schemas.microsoft.com/office/drawing/2014/main" id="{E3D721F3-2FB4-467B-B465-C298FD3AEE6E}"/>
              </a:ext>
            </a:extLst>
          </p:cNvPr>
          <p:cNvSpPr>
            <a:spLocks noChangeArrowheads="1"/>
          </p:cNvSpPr>
          <p:nvPr/>
        </p:nvSpPr>
        <p:spPr bwMode="auto">
          <a:xfrm>
            <a:off x="358775" y="5192713"/>
            <a:ext cx="3024188" cy="757237"/>
          </a:xfrm>
          <a:prstGeom prst="cube">
            <a:avLst>
              <a:gd name="adj" fmla="val 25000"/>
            </a:avLst>
          </a:prstGeom>
          <a:solidFill>
            <a:schemeClr val="bg2">
              <a:lumMod val="50000"/>
            </a:schemeClr>
          </a:solidFill>
          <a:ln w="12700">
            <a:solidFill>
              <a:srgbClr val="DDDDDD"/>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61444" name="AutoShape 67">
            <a:extLst>
              <a:ext uri="{FF2B5EF4-FFF2-40B4-BE49-F238E27FC236}">
                <a16:creationId xmlns:a16="http://schemas.microsoft.com/office/drawing/2014/main" id="{04988496-8762-4B34-94FE-3C0628DCD742}"/>
              </a:ext>
            </a:extLst>
          </p:cNvPr>
          <p:cNvSpPr>
            <a:spLocks noChangeArrowheads="1"/>
          </p:cNvSpPr>
          <p:nvPr/>
        </p:nvSpPr>
        <p:spPr bwMode="auto">
          <a:xfrm>
            <a:off x="358775" y="4505325"/>
            <a:ext cx="3024188" cy="627063"/>
          </a:xfrm>
          <a:prstGeom prst="cube">
            <a:avLst>
              <a:gd name="adj" fmla="val 25000"/>
            </a:avLst>
          </a:prstGeom>
          <a:solidFill>
            <a:schemeClr val="bg2">
              <a:lumMod val="50000"/>
            </a:schemeClr>
          </a:solidFill>
          <a:ln w="12700">
            <a:solidFill>
              <a:srgbClr val="DDDDDD"/>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61445" name="AutoShape 68">
            <a:extLst>
              <a:ext uri="{FF2B5EF4-FFF2-40B4-BE49-F238E27FC236}">
                <a16:creationId xmlns:a16="http://schemas.microsoft.com/office/drawing/2014/main" id="{783E3B29-64CB-4BB0-8608-5778DA322017}"/>
              </a:ext>
            </a:extLst>
          </p:cNvPr>
          <p:cNvSpPr>
            <a:spLocks noChangeArrowheads="1"/>
          </p:cNvSpPr>
          <p:nvPr/>
        </p:nvSpPr>
        <p:spPr bwMode="auto">
          <a:xfrm>
            <a:off x="358775" y="3656013"/>
            <a:ext cx="3024188" cy="781050"/>
          </a:xfrm>
          <a:prstGeom prst="cube">
            <a:avLst>
              <a:gd name="adj" fmla="val 25000"/>
            </a:avLst>
          </a:prstGeom>
          <a:solidFill>
            <a:schemeClr val="bg2">
              <a:lumMod val="50000"/>
            </a:schemeClr>
          </a:solidFill>
          <a:ln w="12700">
            <a:solidFill>
              <a:srgbClr val="DDDDDD"/>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61446" name="AutoShape 69">
            <a:extLst>
              <a:ext uri="{FF2B5EF4-FFF2-40B4-BE49-F238E27FC236}">
                <a16:creationId xmlns:a16="http://schemas.microsoft.com/office/drawing/2014/main" id="{2440F2ED-BF01-4379-95D8-8CF409D96EC3}"/>
              </a:ext>
            </a:extLst>
          </p:cNvPr>
          <p:cNvSpPr>
            <a:spLocks noChangeArrowheads="1"/>
          </p:cNvSpPr>
          <p:nvPr/>
        </p:nvSpPr>
        <p:spPr bwMode="auto">
          <a:xfrm>
            <a:off x="323850" y="2195513"/>
            <a:ext cx="3024188" cy="627062"/>
          </a:xfrm>
          <a:prstGeom prst="cube">
            <a:avLst>
              <a:gd name="adj" fmla="val 25000"/>
            </a:avLst>
          </a:prstGeom>
          <a:solidFill>
            <a:schemeClr val="bg2">
              <a:lumMod val="50000"/>
            </a:schemeClr>
          </a:solidFill>
          <a:ln w="12700">
            <a:solidFill>
              <a:srgbClr val="DDDDDD"/>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61447" name="Text Box 70">
            <a:extLst>
              <a:ext uri="{FF2B5EF4-FFF2-40B4-BE49-F238E27FC236}">
                <a16:creationId xmlns:a16="http://schemas.microsoft.com/office/drawing/2014/main" id="{0BA70E51-E3B7-4600-AF31-668463D1EED8}"/>
              </a:ext>
            </a:extLst>
          </p:cNvPr>
          <p:cNvSpPr txBox="1">
            <a:spLocks noChangeArrowheads="1"/>
          </p:cNvSpPr>
          <p:nvPr/>
        </p:nvSpPr>
        <p:spPr bwMode="auto">
          <a:xfrm>
            <a:off x="461963" y="2447925"/>
            <a:ext cx="2560637" cy="304800"/>
          </a:xfrm>
          <a:prstGeom prst="rect">
            <a:avLst/>
          </a:prstGeom>
          <a:solidFill>
            <a:schemeClr val="bg2">
              <a:lumMod val="50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00"/>
                </a:solidFill>
              </a:rPr>
              <a:t>Robust Governance</a:t>
            </a:r>
          </a:p>
        </p:txBody>
      </p:sp>
      <p:sp>
        <p:nvSpPr>
          <p:cNvPr id="61448" name="AutoShape 71">
            <a:extLst>
              <a:ext uri="{FF2B5EF4-FFF2-40B4-BE49-F238E27FC236}">
                <a16:creationId xmlns:a16="http://schemas.microsoft.com/office/drawing/2014/main" id="{D07DAA0F-C46E-4636-80EC-AE07B41B3F91}"/>
              </a:ext>
            </a:extLst>
          </p:cNvPr>
          <p:cNvSpPr>
            <a:spLocks noChangeArrowheads="1"/>
          </p:cNvSpPr>
          <p:nvPr/>
        </p:nvSpPr>
        <p:spPr bwMode="auto">
          <a:xfrm>
            <a:off x="358775" y="2921000"/>
            <a:ext cx="3024188" cy="627063"/>
          </a:xfrm>
          <a:prstGeom prst="cube">
            <a:avLst>
              <a:gd name="adj" fmla="val 25000"/>
            </a:avLst>
          </a:prstGeom>
          <a:solidFill>
            <a:schemeClr val="bg2">
              <a:lumMod val="50000"/>
            </a:schemeClr>
          </a:solidFill>
          <a:ln w="12700">
            <a:solidFill>
              <a:srgbClr val="DDDDDD"/>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61449" name="AutoShape 72">
            <a:extLst>
              <a:ext uri="{FF2B5EF4-FFF2-40B4-BE49-F238E27FC236}">
                <a16:creationId xmlns:a16="http://schemas.microsoft.com/office/drawing/2014/main" id="{3F938F85-2F64-42B3-8A84-E731F00D3304}"/>
              </a:ext>
            </a:extLst>
          </p:cNvPr>
          <p:cNvSpPr>
            <a:spLocks noChangeArrowheads="1"/>
          </p:cNvSpPr>
          <p:nvPr/>
        </p:nvSpPr>
        <p:spPr bwMode="auto">
          <a:xfrm>
            <a:off x="358775" y="1358901"/>
            <a:ext cx="3024188" cy="677862"/>
          </a:xfrm>
          <a:prstGeom prst="cube">
            <a:avLst>
              <a:gd name="adj" fmla="val 25000"/>
            </a:avLst>
          </a:prstGeom>
          <a:solidFill>
            <a:schemeClr val="bg2">
              <a:lumMod val="50000"/>
            </a:schemeClr>
          </a:solidFill>
          <a:ln w="12700">
            <a:solidFill>
              <a:srgbClr val="DDDDDD"/>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61450" name="Text Box 73">
            <a:extLst>
              <a:ext uri="{FF2B5EF4-FFF2-40B4-BE49-F238E27FC236}">
                <a16:creationId xmlns:a16="http://schemas.microsoft.com/office/drawing/2014/main" id="{57C56732-2845-41A4-AD58-49B7DE299CAB}"/>
              </a:ext>
            </a:extLst>
          </p:cNvPr>
          <p:cNvSpPr txBox="1">
            <a:spLocks noChangeArrowheads="1"/>
          </p:cNvSpPr>
          <p:nvPr/>
        </p:nvSpPr>
        <p:spPr bwMode="auto">
          <a:xfrm>
            <a:off x="395288" y="1627188"/>
            <a:ext cx="2808287" cy="304800"/>
          </a:xfrm>
          <a:prstGeom prst="rect">
            <a:avLst/>
          </a:prstGeom>
          <a:solidFill>
            <a:schemeClr val="bg2">
              <a:lumMod val="50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rgbClr val="000000"/>
                </a:solidFill>
              </a:rPr>
              <a:t>Supportive Legal Framework</a:t>
            </a:r>
          </a:p>
        </p:txBody>
      </p:sp>
      <p:sp>
        <p:nvSpPr>
          <p:cNvPr id="61451" name="Text Box 74">
            <a:extLst>
              <a:ext uri="{FF2B5EF4-FFF2-40B4-BE49-F238E27FC236}">
                <a16:creationId xmlns:a16="http://schemas.microsoft.com/office/drawing/2014/main" id="{2F925D3B-83A5-4E04-91C7-247CBA82839B}"/>
              </a:ext>
            </a:extLst>
          </p:cNvPr>
          <p:cNvSpPr txBox="1">
            <a:spLocks noChangeArrowheads="1"/>
          </p:cNvSpPr>
          <p:nvPr/>
        </p:nvSpPr>
        <p:spPr bwMode="auto">
          <a:xfrm>
            <a:off x="431800" y="3140075"/>
            <a:ext cx="2811463" cy="304800"/>
          </a:xfrm>
          <a:prstGeom prst="rect">
            <a:avLst/>
          </a:prstGeom>
          <a:solidFill>
            <a:schemeClr val="bg2">
              <a:lumMod val="50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00"/>
                </a:solidFill>
              </a:rPr>
              <a:t>Effective Regulation</a:t>
            </a:r>
          </a:p>
        </p:txBody>
      </p:sp>
      <p:sp>
        <p:nvSpPr>
          <p:cNvPr id="61452" name="Text Box 75">
            <a:extLst>
              <a:ext uri="{FF2B5EF4-FFF2-40B4-BE49-F238E27FC236}">
                <a16:creationId xmlns:a16="http://schemas.microsoft.com/office/drawing/2014/main" id="{7B8569D5-ECE2-484B-A49F-08518D553BDA}"/>
              </a:ext>
            </a:extLst>
          </p:cNvPr>
          <p:cNvSpPr txBox="1">
            <a:spLocks noChangeArrowheads="1"/>
          </p:cNvSpPr>
          <p:nvPr/>
        </p:nvSpPr>
        <p:spPr bwMode="auto">
          <a:xfrm>
            <a:off x="468313" y="4768850"/>
            <a:ext cx="2779713" cy="304800"/>
          </a:xfrm>
          <a:prstGeom prst="rect">
            <a:avLst/>
          </a:prstGeom>
          <a:solidFill>
            <a:schemeClr val="bg2">
              <a:lumMod val="50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00"/>
                </a:solidFill>
              </a:rPr>
              <a:t>Financial Surveillance</a:t>
            </a:r>
          </a:p>
        </p:txBody>
      </p:sp>
      <p:sp>
        <p:nvSpPr>
          <p:cNvPr id="61453" name="Text Box 76">
            <a:extLst>
              <a:ext uri="{FF2B5EF4-FFF2-40B4-BE49-F238E27FC236}">
                <a16:creationId xmlns:a16="http://schemas.microsoft.com/office/drawing/2014/main" id="{940342DD-1952-43D9-8415-6070D2FB4A76}"/>
              </a:ext>
            </a:extLst>
          </p:cNvPr>
          <p:cNvSpPr txBox="1">
            <a:spLocks noChangeArrowheads="1"/>
          </p:cNvSpPr>
          <p:nvPr/>
        </p:nvSpPr>
        <p:spPr bwMode="auto">
          <a:xfrm>
            <a:off x="468313" y="3987800"/>
            <a:ext cx="2663825" cy="304800"/>
          </a:xfrm>
          <a:prstGeom prst="rect">
            <a:avLst/>
          </a:prstGeom>
          <a:solidFill>
            <a:schemeClr val="bg2">
              <a:lumMod val="50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00"/>
                </a:solidFill>
              </a:rPr>
              <a:t>Supervisory Framework</a:t>
            </a:r>
          </a:p>
        </p:txBody>
      </p:sp>
      <p:sp>
        <p:nvSpPr>
          <p:cNvPr id="61454" name="Text Box 77">
            <a:extLst>
              <a:ext uri="{FF2B5EF4-FFF2-40B4-BE49-F238E27FC236}">
                <a16:creationId xmlns:a16="http://schemas.microsoft.com/office/drawing/2014/main" id="{64127CFB-F4E3-42B3-85BD-9BE20AB33838}"/>
              </a:ext>
            </a:extLst>
          </p:cNvPr>
          <p:cNvSpPr txBox="1">
            <a:spLocks noChangeArrowheads="1"/>
          </p:cNvSpPr>
          <p:nvPr/>
        </p:nvSpPr>
        <p:spPr bwMode="auto">
          <a:xfrm>
            <a:off x="395288" y="5500688"/>
            <a:ext cx="2736850" cy="304800"/>
          </a:xfrm>
          <a:prstGeom prst="rect">
            <a:avLst/>
          </a:prstGeom>
          <a:solidFill>
            <a:schemeClr val="bg2">
              <a:lumMod val="50000"/>
            </a:schemeClr>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dirty="0">
                <a:solidFill>
                  <a:srgbClr val="000000"/>
                </a:solidFill>
              </a:rPr>
              <a:t>Customer Protection</a:t>
            </a:r>
          </a:p>
        </p:txBody>
      </p:sp>
      <p:sp>
        <p:nvSpPr>
          <p:cNvPr id="61455" name="Text Box 78">
            <a:extLst>
              <a:ext uri="{FF2B5EF4-FFF2-40B4-BE49-F238E27FC236}">
                <a16:creationId xmlns:a16="http://schemas.microsoft.com/office/drawing/2014/main" id="{84554231-BBC6-4927-A2B3-01D8123D7048}"/>
              </a:ext>
            </a:extLst>
          </p:cNvPr>
          <p:cNvSpPr txBox="1">
            <a:spLocks noChangeArrowheads="1"/>
          </p:cNvSpPr>
          <p:nvPr/>
        </p:nvSpPr>
        <p:spPr bwMode="auto">
          <a:xfrm>
            <a:off x="3455988" y="1457325"/>
            <a:ext cx="5508625" cy="45624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70000"/>
              </a:spcBef>
              <a:spcAft>
                <a:spcPct val="70000"/>
              </a:spcAft>
              <a:buClr>
                <a:srgbClr val="FF0000"/>
              </a:buClr>
              <a:buFontTx/>
              <a:buChar char="•"/>
            </a:pPr>
            <a:r>
              <a:rPr lang="en-US" altLang="en-US" sz="1400" dirty="0">
                <a:solidFill>
                  <a:srgbClr val="000000"/>
                </a:solidFill>
                <a:cs typeface="Arial" panose="020B0604020202020204" pitchFamily="34" charset="0"/>
              </a:rPr>
              <a:t>Enactment of key legislations &amp; amendment to existing statutory law to cater for uniqueness of Islamic financial transactions</a:t>
            </a:r>
          </a:p>
          <a:p>
            <a:pPr eaLnBrk="1" hangingPunct="1">
              <a:spcBef>
                <a:spcPct val="70000"/>
              </a:spcBef>
              <a:spcAft>
                <a:spcPct val="70000"/>
              </a:spcAft>
              <a:buClr>
                <a:srgbClr val="FF0000"/>
              </a:buClr>
              <a:buFontTx/>
              <a:buChar char="•"/>
            </a:pPr>
            <a:r>
              <a:rPr lang="en-US" altLang="en-US" sz="1400" dirty="0">
                <a:solidFill>
                  <a:srgbClr val="000000"/>
                </a:solidFill>
                <a:cs typeface="Arial" panose="020B0604020202020204" pitchFamily="34" charset="0"/>
              </a:rPr>
              <a:t>Higher standards of corporate &amp; Shariah governance provide multi-layer assurance on </a:t>
            </a:r>
            <a:r>
              <a:rPr lang="en-GB" altLang="en-US" sz="1400" dirty="0">
                <a:solidFill>
                  <a:srgbClr val="000000"/>
                </a:solidFill>
                <a:cs typeface="Arial" panose="020B0604020202020204" pitchFamily="34" charset="0"/>
              </a:rPr>
              <a:t>compliance with Shariah</a:t>
            </a:r>
            <a:endParaRPr lang="en-US" altLang="en-US" sz="1400" dirty="0">
              <a:solidFill>
                <a:srgbClr val="000000"/>
              </a:solidFill>
              <a:cs typeface="Arial" panose="020B0604020202020204" pitchFamily="34" charset="0"/>
            </a:endParaRPr>
          </a:p>
          <a:p>
            <a:pPr eaLnBrk="1" hangingPunct="1">
              <a:spcBef>
                <a:spcPct val="70000"/>
              </a:spcBef>
              <a:spcAft>
                <a:spcPct val="70000"/>
              </a:spcAft>
              <a:buClr>
                <a:srgbClr val="FF0000"/>
              </a:buClr>
              <a:buFontTx/>
              <a:buChar char="•"/>
            </a:pPr>
            <a:r>
              <a:rPr lang="en-US" altLang="en-US" sz="1400" dirty="0">
                <a:solidFill>
                  <a:srgbClr val="000000"/>
                </a:solidFill>
                <a:cs typeface="Arial" panose="020B0604020202020204" pitchFamily="34" charset="0"/>
              </a:rPr>
              <a:t>Implementation of international prudential standards for Islamic finance issued by IFSB allow regulatory convergence</a:t>
            </a:r>
          </a:p>
          <a:p>
            <a:pPr eaLnBrk="1" hangingPunct="1">
              <a:spcBef>
                <a:spcPct val="70000"/>
              </a:spcBef>
              <a:spcAft>
                <a:spcPct val="70000"/>
              </a:spcAft>
              <a:buClr>
                <a:srgbClr val="FF0000"/>
              </a:buClr>
              <a:buFontTx/>
              <a:buChar char="•"/>
            </a:pPr>
            <a:r>
              <a:rPr lang="en-US" altLang="en-US" sz="1400" dirty="0">
                <a:solidFill>
                  <a:srgbClr val="000000"/>
                </a:solidFill>
                <a:cs typeface="Arial" panose="020B0604020202020204" pitchFamily="34" charset="0"/>
              </a:rPr>
              <a:t>Responsive supervisory framework necessitates forward-looking paradigm &amp; pro-active dialogues to understand value proposition &amp; inherent risks in Islamic finance</a:t>
            </a:r>
          </a:p>
          <a:p>
            <a:pPr eaLnBrk="1" hangingPunct="1">
              <a:spcBef>
                <a:spcPct val="70000"/>
              </a:spcBef>
              <a:spcAft>
                <a:spcPct val="70000"/>
              </a:spcAft>
              <a:buClr>
                <a:srgbClr val="FF0000"/>
              </a:buClr>
              <a:buFontTx/>
              <a:buChar char="•"/>
            </a:pPr>
            <a:r>
              <a:rPr lang="en-US" altLang="en-US" sz="1400" dirty="0">
                <a:solidFill>
                  <a:srgbClr val="000000"/>
                </a:solidFill>
                <a:cs typeface="Arial" panose="020B0604020202020204" pitchFamily="34" charset="0"/>
              </a:rPr>
              <a:t>Enhancement of macro/micro surveillance &amp; early warning signals to enable prompt remedial actions</a:t>
            </a:r>
          </a:p>
          <a:p>
            <a:pPr eaLnBrk="1" hangingPunct="1">
              <a:spcBef>
                <a:spcPct val="70000"/>
              </a:spcBef>
              <a:spcAft>
                <a:spcPct val="70000"/>
              </a:spcAft>
              <a:buClr>
                <a:srgbClr val="FF0000"/>
              </a:buClr>
              <a:buFontTx/>
              <a:buChar char="•"/>
            </a:pPr>
            <a:r>
              <a:rPr lang="en-US" altLang="en-US" sz="1400" dirty="0">
                <a:solidFill>
                  <a:srgbClr val="000000"/>
                </a:solidFill>
                <a:cs typeface="Arial" panose="020B0604020202020204" pitchFamily="34" charset="0"/>
              </a:rPr>
              <a:t>Introduction of Islamic deposit insurance scheme, better disclosure regime &amp; consumer education </a:t>
            </a:r>
            <a:r>
              <a:rPr lang="en-US" altLang="en-US" sz="1400" dirty="0" err="1">
                <a:solidFill>
                  <a:srgbClr val="000000"/>
                </a:solidFill>
                <a:cs typeface="Arial" panose="020B0604020202020204" pitchFamily="34" charset="0"/>
              </a:rPr>
              <a:t>programmes</a:t>
            </a:r>
            <a:r>
              <a:rPr lang="en-US" altLang="en-US" sz="1400" dirty="0">
                <a:solidFill>
                  <a:srgbClr val="000000"/>
                </a:solidFill>
                <a:cs typeface="Arial" panose="020B0604020202020204" pitchFamily="34" charset="0"/>
              </a:rPr>
              <a:t> that reduces information asymmetry</a:t>
            </a:r>
            <a:endParaRPr lang="en-GB" altLang="en-US" sz="1400" dirty="0">
              <a:solidFill>
                <a:srgbClr val="000000"/>
              </a:solidFill>
              <a:cs typeface="Arial" panose="020B0604020202020204" pitchFamily="34" charset="0"/>
            </a:endParaRPr>
          </a:p>
        </p:txBody>
      </p:sp>
      <p:sp>
        <p:nvSpPr>
          <p:cNvPr id="392271" name="Text Box 79">
            <a:extLst>
              <a:ext uri="{FF2B5EF4-FFF2-40B4-BE49-F238E27FC236}">
                <a16:creationId xmlns:a16="http://schemas.microsoft.com/office/drawing/2014/main" id="{40CF777B-9922-44DA-B8B3-F2A8E549212A}"/>
              </a:ext>
            </a:extLst>
          </p:cNvPr>
          <p:cNvSpPr txBox="1">
            <a:spLocks noChangeArrowheads="1"/>
          </p:cNvSpPr>
          <p:nvPr/>
        </p:nvSpPr>
        <p:spPr bwMode="auto">
          <a:xfrm>
            <a:off x="4356100" y="1036638"/>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a:solidFill>
                  <a:srgbClr val="4D4D4D"/>
                </a:solidFill>
                <a:effectLst>
                  <a:outerShdw blurRad="38100" dist="38100" dir="2700000" algn="tl">
                    <a:srgbClr val="C0C0C0"/>
                  </a:outerShdw>
                </a:effectLst>
                <a:latin typeface="Arial" charset="0"/>
              </a:rPr>
              <a:t>Areas for consideration</a:t>
            </a:r>
            <a:endParaRPr lang="en-GB" sz="1400" b="1">
              <a:solidFill>
                <a:srgbClr val="4D4D4D"/>
              </a:solidFill>
              <a:effectLst>
                <a:outerShdw blurRad="38100" dist="38100" dir="2700000" algn="tl">
                  <a:srgbClr val="C0C0C0"/>
                </a:outerShdw>
              </a:effectLst>
              <a:latin typeface="Arial" charset="0"/>
            </a:endParaRPr>
          </a:p>
        </p:txBody>
      </p:sp>
      <p:sp>
        <p:nvSpPr>
          <p:cNvPr id="61457" name="Line 80">
            <a:extLst>
              <a:ext uri="{FF2B5EF4-FFF2-40B4-BE49-F238E27FC236}">
                <a16:creationId xmlns:a16="http://schemas.microsoft.com/office/drawing/2014/main" id="{64553072-4EE1-473F-ADC0-92DBE84466BF}"/>
              </a:ext>
            </a:extLst>
          </p:cNvPr>
          <p:cNvSpPr>
            <a:spLocks noChangeShapeType="1"/>
          </p:cNvSpPr>
          <p:nvPr/>
        </p:nvSpPr>
        <p:spPr bwMode="auto">
          <a:xfrm>
            <a:off x="3743325" y="2020888"/>
            <a:ext cx="4932363" cy="0"/>
          </a:xfrm>
          <a:prstGeom prst="line">
            <a:avLst/>
          </a:prstGeom>
          <a:noFill/>
          <a:ln w="1587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273" name="Text Box 81">
            <a:extLst>
              <a:ext uri="{FF2B5EF4-FFF2-40B4-BE49-F238E27FC236}">
                <a16:creationId xmlns:a16="http://schemas.microsoft.com/office/drawing/2014/main" id="{82E7F5B0-D8BB-4AF1-9FE1-4BB7266E6EB4}"/>
              </a:ext>
            </a:extLst>
          </p:cNvPr>
          <p:cNvSpPr txBox="1">
            <a:spLocks noChangeArrowheads="1"/>
          </p:cNvSpPr>
          <p:nvPr/>
        </p:nvSpPr>
        <p:spPr bwMode="auto">
          <a:xfrm>
            <a:off x="395288" y="1020763"/>
            <a:ext cx="2952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a:solidFill>
                  <a:srgbClr val="4D4D4D"/>
                </a:solidFill>
                <a:effectLst>
                  <a:outerShdw blurRad="38100" dist="38100" dir="2700000" algn="tl">
                    <a:srgbClr val="C0C0C0"/>
                  </a:outerShdw>
                </a:effectLst>
                <a:latin typeface="Arial" charset="0"/>
              </a:rPr>
              <a:t>Key Building Blocks</a:t>
            </a:r>
            <a:endParaRPr lang="en-GB" sz="1400" b="1">
              <a:solidFill>
                <a:srgbClr val="4D4D4D"/>
              </a:solidFill>
              <a:effectLst>
                <a:outerShdw blurRad="38100" dist="38100" dir="2700000" algn="tl">
                  <a:srgbClr val="C0C0C0"/>
                </a:outerShdw>
              </a:effectLst>
              <a:latin typeface="Arial" charset="0"/>
            </a:endParaRPr>
          </a:p>
        </p:txBody>
      </p:sp>
      <p:sp>
        <p:nvSpPr>
          <p:cNvPr id="61459" name="Line 82">
            <a:extLst>
              <a:ext uri="{FF2B5EF4-FFF2-40B4-BE49-F238E27FC236}">
                <a16:creationId xmlns:a16="http://schemas.microsoft.com/office/drawing/2014/main" id="{B71FB243-93AE-4DB7-A3A5-FF90F1ADB8DA}"/>
              </a:ext>
            </a:extLst>
          </p:cNvPr>
          <p:cNvSpPr>
            <a:spLocks noChangeShapeType="1"/>
          </p:cNvSpPr>
          <p:nvPr/>
        </p:nvSpPr>
        <p:spPr bwMode="auto">
          <a:xfrm>
            <a:off x="3743325" y="2741613"/>
            <a:ext cx="4932363" cy="0"/>
          </a:xfrm>
          <a:prstGeom prst="line">
            <a:avLst/>
          </a:prstGeom>
          <a:noFill/>
          <a:ln w="1587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Line 83">
            <a:extLst>
              <a:ext uri="{FF2B5EF4-FFF2-40B4-BE49-F238E27FC236}">
                <a16:creationId xmlns:a16="http://schemas.microsoft.com/office/drawing/2014/main" id="{5596C47A-086D-417D-8C98-D37DA8E61A0F}"/>
              </a:ext>
            </a:extLst>
          </p:cNvPr>
          <p:cNvSpPr>
            <a:spLocks noChangeShapeType="1"/>
          </p:cNvSpPr>
          <p:nvPr/>
        </p:nvSpPr>
        <p:spPr bwMode="auto">
          <a:xfrm>
            <a:off x="3779838" y="3521075"/>
            <a:ext cx="4932362" cy="0"/>
          </a:xfrm>
          <a:prstGeom prst="line">
            <a:avLst/>
          </a:prstGeom>
          <a:noFill/>
          <a:ln w="1587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1" name="Line 84">
            <a:extLst>
              <a:ext uri="{FF2B5EF4-FFF2-40B4-BE49-F238E27FC236}">
                <a16:creationId xmlns:a16="http://schemas.microsoft.com/office/drawing/2014/main" id="{C594CE56-C734-438A-B7B1-5FB1E6D8DD32}"/>
              </a:ext>
            </a:extLst>
          </p:cNvPr>
          <p:cNvSpPr>
            <a:spLocks noChangeShapeType="1"/>
          </p:cNvSpPr>
          <p:nvPr/>
        </p:nvSpPr>
        <p:spPr bwMode="auto">
          <a:xfrm>
            <a:off x="3779838" y="4384675"/>
            <a:ext cx="4932362" cy="0"/>
          </a:xfrm>
          <a:prstGeom prst="line">
            <a:avLst/>
          </a:prstGeom>
          <a:noFill/>
          <a:ln w="1587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2" name="Line 85">
            <a:extLst>
              <a:ext uri="{FF2B5EF4-FFF2-40B4-BE49-F238E27FC236}">
                <a16:creationId xmlns:a16="http://schemas.microsoft.com/office/drawing/2014/main" id="{9B75BCDB-EADA-4957-B3EE-700D51AC7548}"/>
              </a:ext>
            </a:extLst>
          </p:cNvPr>
          <p:cNvSpPr>
            <a:spLocks noChangeShapeType="1"/>
          </p:cNvSpPr>
          <p:nvPr/>
        </p:nvSpPr>
        <p:spPr bwMode="auto">
          <a:xfrm>
            <a:off x="3779838" y="5176838"/>
            <a:ext cx="4932362" cy="0"/>
          </a:xfrm>
          <a:prstGeom prst="line">
            <a:avLst/>
          </a:prstGeom>
          <a:noFill/>
          <a:ln w="1587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3" name="Rectangle 86">
            <a:extLst>
              <a:ext uri="{FF2B5EF4-FFF2-40B4-BE49-F238E27FC236}">
                <a16:creationId xmlns:a16="http://schemas.microsoft.com/office/drawing/2014/main" id="{81984DD3-9EC0-4E0F-B695-09062FCE7E18}"/>
              </a:ext>
            </a:extLst>
          </p:cNvPr>
          <p:cNvSpPr>
            <a:spLocks noChangeArrowheads="1"/>
          </p:cNvSpPr>
          <p:nvPr/>
        </p:nvSpPr>
        <p:spPr bwMode="auto">
          <a:xfrm>
            <a:off x="446088" y="211138"/>
            <a:ext cx="8518525" cy="809625"/>
          </a:xfrm>
          <a:prstGeom prst="rect">
            <a:avLst/>
          </a:prstGeom>
          <a:solidFill>
            <a:schemeClr val="bg2">
              <a:lumMod val="75000"/>
            </a:schemeClr>
          </a:solidFill>
          <a:ln>
            <a:noFill/>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000099"/>
                </a:solidFill>
                <a:ea typeface="Gulim" panose="020B0600000101010101" pitchFamily="34" charset="-127"/>
                <a:cs typeface="Arial" panose="020B0604020202020204" pitchFamily="34" charset="0"/>
              </a:rPr>
              <a:t>As dynamism of Islamic financial system continues, </a:t>
            </a:r>
            <a:r>
              <a:rPr lang="en-US" altLang="en-US" sz="2000" b="1" dirty="0">
                <a:solidFill>
                  <a:srgbClr val="339933"/>
                </a:solidFill>
                <a:ea typeface="ＭＳ Ｐゴシック" panose="020B0600070205080204" pitchFamily="34" charset="-128"/>
                <a:cs typeface="Arial" panose="020B0604020202020204" pitchFamily="34" charset="0"/>
              </a:rPr>
              <a:t>further improvement</a:t>
            </a:r>
            <a:r>
              <a:rPr lang="en-US" altLang="en-US" b="1" dirty="0">
                <a:solidFill>
                  <a:srgbClr val="000099"/>
                </a:solidFill>
                <a:ea typeface="Gulim" panose="020B0600000101010101" pitchFamily="34" charset="-127"/>
                <a:cs typeface="Arial" panose="020B0604020202020204" pitchFamily="34" charset="0"/>
              </a:rPr>
              <a:t> on all front is imperative to create strong fundamentals </a:t>
            </a:r>
          </a:p>
        </p:txBody>
      </p:sp>
      <p:sp>
        <p:nvSpPr>
          <p:cNvPr id="2" name="Date Placeholder 1">
            <a:extLst>
              <a:ext uri="{FF2B5EF4-FFF2-40B4-BE49-F238E27FC236}">
                <a16:creationId xmlns:a16="http://schemas.microsoft.com/office/drawing/2014/main" id="{5DF673E1-3308-45B2-AFE1-5D356192112F}"/>
              </a:ext>
            </a:extLst>
          </p:cNvPr>
          <p:cNvSpPr>
            <a:spLocks noGrp="1"/>
          </p:cNvSpPr>
          <p:nvPr>
            <p:ph type="dt" sz="half" idx="10"/>
          </p:nvPr>
        </p:nvSpPr>
        <p:spPr/>
        <p:txBody>
          <a:bodyPr/>
          <a:lstStyle/>
          <a:p>
            <a:fld id="{0387E147-2A3A-4DFC-BFDB-52F2DC4107C0}" type="datetime1">
              <a:rPr lang="en-US" smtClean="0"/>
              <a:t>3/24/2022</a:t>
            </a:fld>
            <a:endParaRPr lang="en-US" dirty="0"/>
          </a:p>
        </p:txBody>
      </p:sp>
      <p:sp>
        <p:nvSpPr>
          <p:cNvPr id="3" name="Footer Placeholder 2">
            <a:extLst>
              <a:ext uri="{FF2B5EF4-FFF2-40B4-BE49-F238E27FC236}">
                <a16:creationId xmlns:a16="http://schemas.microsoft.com/office/drawing/2014/main" id="{D6EEEFAE-D8C2-417B-8E04-0DEFCF79A64E}"/>
              </a:ext>
            </a:extLst>
          </p:cNvPr>
          <p:cNvSpPr>
            <a:spLocks noGrp="1"/>
          </p:cNvSpPr>
          <p:nvPr>
            <p:ph type="ftr" sz="quarter" idx="11"/>
          </p:nvPr>
        </p:nvSpPr>
        <p:spPr/>
        <p:txBody>
          <a:bodyPr/>
          <a:lstStyle/>
          <a:p>
            <a:r>
              <a:rPr lang="en-US"/>
              <a:t>8th AFRICA SUMMIT ORGANIZED BY ALHUDA ICBE, BANJUL THE GAMBIA </a:t>
            </a:r>
            <a:endParaRPr lang="en-US" dirty="0"/>
          </a:p>
        </p:txBody>
      </p:sp>
    </p:spTree>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CAE7BF84-06AD-42CF-A88D-DE30AF04BA59}"/>
              </a:ext>
            </a:extLst>
          </p:cNvPr>
          <p:cNvSpPr txBox="1">
            <a:spLocks noChangeArrowheads="1"/>
          </p:cNvSpPr>
          <p:nvPr/>
        </p:nvSpPr>
        <p:spPr bwMode="auto">
          <a:xfrm>
            <a:off x="4714875" y="1196975"/>
            <a:ext cx="4249738" cy="5257800"/>
          </a:xfrm>
          <a:prstGeom prst="rect">
            <a:avLst/>
          </a:prstGeom>
          <a:solidFill>
            <a:schemeClr val="bg1">
              <a:lumMod val="85000"/>
            </a:schemeClr>
          </a:solidFill>
          <a:ln>
            <a:noFill/>
          </a:ln>
          <a:effectLst/>
        </p:spPr>
        <p:txBody>
          <a:bodyPr lIns="91420" tIns="45711" rIns="91420" bIns="45711"/>
          <a:lstStyle>
            <a:lvl1pPr defTabSz="912813" eaLnBrk="0" hangingPunct="0">
              <a:defRPr>
                <a:solidFill>
                  <a:schemeClr val="tx1"/>
                </a:solidFill>
                <a:latin typeface="Arial" panose="020B0604020202020204" pitchFamily="34" charset="0"/>
              </a:defRPr>
            </a:lvl1pPr>
            <a:lvl2pPr marL="355600" indent="-176213"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spcAft>
                <a:spcPct val="20000"/>
              </a:spcAft>
              <a:buClr>
                <a:srgbClr val="FF3300"/>
              </a:buClr>
              <a:buSzPct val="80000"/>
              <a:buFont typeface="Wingdings" panose="05000000000000000000" pitchFamily="2" charset="2"/>
              <a:buNone/>
            </a:pPr>
            <a:endParaRPr lang="en-GB" altLang="en-US" sz="1400" b="1" dirty="0">
              <a:cs typeface="Lucida Sans Unicode" panose="020B0602030504020204" pitchFamily="34" charset="0"/>
            </a:endParaRPr>
          </a:p>
          <a:p>
            <a:pPr eaLnBrk="1" hangingPunct="1">
              <a:spcBef>
                <a:spcPct val="20000"/>
              </a:spcBef>
              <a:spcAft>
                <a:spcPct val="20000"/>
              </a:spcAft>
              <a:buClr>
                <a:srgbClr val="FF3300"/>
              </a:buClr>
              <a:buSzPct val="80000"/>
              <a:buFont typeface="Wingdings" panose="05000000000000000000" pitchFamily="2" charset="2"/>
              <a:buNone/>
            </a:pPr>
            <a:r>
              <a:rPr lang="en-GB" altLang="en-US" sz="1400" dirty="0">
                <a:cs typeface="Lucida Sans Unicode" panose="020B0602030504020204" pitchFamily="34" charset="0"/>
              </a:rPr>
              <a:t>Proper governance provides multi-layer assurance on Shariah compliance</a:t>
            </a:r>
          </a:p>
          <a:p>
            <a:pPr lvl="1" eaLnBrk="1" hangingPunct="1">
              <a:spcBef>
                <a:spcPct val="20000"/>
              </a:spcBef>
              <a:spcAft>
                <a:spcPct val="20000"/>
              </a:spcAft>
              <a:buClr>
                <a:srgbClr val="FF3300"/>
              </a:buClr>
              <a:buFont typeface="Wingdings" panose="05000000000000000000" pitchFamily="2" charset="2"/>
              <a:buAutoNum type="arabicPeriod"/>
            </a:pPr>
            <a:r>
              <a:rPr lang="en-US" altLang="en-US" sz="1300" b="1" dirty="0">
                <a:solidFill>
                  <a:srgbClr val="0000CC"/>
                </a:solidFill>
                <a:cs typeface="Lucida Sans Unicode" panose="020B0602030504020204" pitchFamily="34" charset="0"/>
              </a:rPr>
              <a:t>SAC’s legislative stature as</a:t>
            </a:r>
            <a:r>
              <a:rPr lang="en-US" altLang="en-US" sz="1300" dirty="0">
                <a:cs typeface="Lucida Sans Unicode" panose="020B0602030504020204" pitchFamily="34" charset="0"/>
              </a:rPr>
              <a:t> </a:t>
            </a:r>
            <a:r>
              <a:rPr lang="en-US" altLang="en-US" sz="1300" b="1" dirty="0">
                <a:solidFill>
                  <a:srgbClr val="0000CC"/>
                </a:solidFill>
                <a:cs typeface="Lucida Sans Unicode" panose="020B0602030504020204" pitchFamily="34" charset="0"/>
              </a:rPr>
              <a:t>highest authority</a:t>
            </a:r>
            <a:r>
              <a:rPr lang="en-US" altLang="en-US" sz="1300" dirty="0">
                <a:cs typeface="Lucida Sans Unicode" panose="020B0602030504020204" pitchFamily="34" charset="0"/>
              </a:rPr>
              <a:t> for Shariah matters in Islamic finance is accorded under the Central Banking Act.</a:t>
            </a:r>
          </a:p>
          <a:p>
            <a:pPr lvl="1" eaLnBrk="1" hangingPunct="1">
              <a:spcBef>
                <a:spcPct val="20000"/>
              </a:spcBef>
              <a:spcAft>
                <a:spcPct val="20000"/>
              </a:spcAft>
              <a:buClr>
                <a:srgbClr val="FF3300"/>
              </a:buClr>
              <a:buFont typeface="Wingdings" panose="05000000000000000000" pitchFamily="2" charset="2"/>
              <a:buAutoNum type="arabicPeriod"/>
            </a:pPr>
            <a:r>
              <a:rPr lang="en-US" altLang="en-US" sz="1300" dirty="0">
                <a:cs typeface="Lucida Sans Unicode" panose="020B0602030504020204" pitchFamily="34" charset="0"/>
              </a:rPr>
              <a:t>Bank’s Shariah committee are fully </a:t>
            </a:r>
            <a:r>
              <a:rPr lang="en-US" altLang="en-US" sz="1300" b="1" dirty="0">
                <a:solidFill>
                  <a:srgbClr val="0000CC"/>
                </a:solidFill>
                <a:cs typeface="Lucida Sans Unicode" panose="020B0602030504020204" pitchFamily="34" charset="0"/>
              </a:rPr>
              <a:t>accountable on decision, views &amp; opinions</a:t>
            </a:r>
            <a:r>
              <a:rPr lang="en-US" altLang="en-US" sz="1300" dirty="0">
                <a:cs typeface="Lucida Sans Unicode" panose="020B0602030504020204" pitchFamily="34" charset="0"/>
              </a:rPr>
              <a:t> on shariah matters </a:t>
            </a:r>
          </a:p>
          <a:p>
            <a:pPr lvl="1" eaLnBrk="1" hangingPunct="1">
              <a:spcBef>
                <a:spcPct val="20000"/>
              </a:spcBef>
              <a:spcAft>
                <a:spcPct val="20000"/>
              </a:spcAft>
              <a:buClr>
                <a:srgbClr val="FF3300"/>
              </a:buClr>
              <a:buFont typeface="Wingdings" panose="05000000000000000000" pitchFamily="2" charset="2"/>
              <a:buAutoNum type="arabicPeriod"/>
            </a:pPr>
            <a:r>
              <a:rPr lang="en-US" altLang="en-US" sz="1300" dirty="0">
                <a:cs typeface="Lucida Sans Unicode" panose="020B0602030504020204" pitchFamily="34" charset="0"/>
              </a:rPr>
              <a:t>Board &amp; senior management with </a:t>
            </a:r>
            <a:r>
              <a:rPr lang="en-US" altLang="en-US" sz="1300" b="1" dirty="0">
                <a:solidFill>
                  <a:srgbClr val="0000CC"/>
                </a:solidFill>
                <a:cs typeface="Lucida Sans Unicode" panose="020B0602030504020204" pitchFamily="34" charset="0"/>
              </a:rPr>
              <a:t>sufficient expertise &amp; capability</a:t>
            </a:r>
            <a:r>
              <a:rPr lang="en-US" altLang="en-US" sz="1300" dirty="0">
                <a:cs typeface="Lucida Sans Unicode" panose="020B0602030504020204" pitchFamily="34" charset="0"/>
              </a:rPr>
              <a:t> in dealing with issues specific to Islamic financial transactions</a:t>
            </a:r>
          </a:p>
          <a:p>
            <a:pPr lvl="1" eaLnBrk="1" hangingPunct="1">
              <a:spcBef>
                <a:spcPct val="20000"/>
              </a:spcBef>
              <a:spcAft>
                <a:spcPct val="20000"/>
              </a:spcAft>
              <a:buClr>
                <a:srgbClr val="FF3300"/>
              </a:buClr>
              <a:buFont typeface="Wingdings" panose="05000000000000000000" pitchFamily="2" charset="2"/>
              <a:buAutoNum type="arabicPeriod"/>
            </a:pPr>
            <a:r>
              <a:rPr lang="en-US" altLang="en-US" sz="1300" dirty="0" err="1">
                <a:cs typeface="Lucida Sans Unicode" panose="020B0602030504020204" pitchFamily="34" charset="0"/>
              </a:rPr>
              <a:t>Emphasise</a:t>
            </a:r>
            <a:r>
              <a:rPr lang="en-US" altLang="en-US" sz="1300" dirty="0">
                <a:cs typeface="Lucida Sans Unicode" panose="020B0602030504020204" pitchFamily="34" charset="0"/>
              </a:rPr>
              <a:t> the function of Shariah review &amp; Shariah audit to</a:t>
            </a:r>
            <a:r>
              <a:rPr lang="en-US" altLang="en-US" sz="1300" b="1" dirty="0">
                <a:solidFill>
                  <a:srgbClr val="0000CC"/>
                </a:solidFill>
                <a:cs typeface="Lucida Sans Unicode" panose="020B0602030504020204" pitchFamily="34" charset="0"/>
              </a:rPr>
              <a:t> provide check &amp; balance</a:t>
            </a:r>
          </a:p>
          <a:p>
            <a:pPr lvl="1" eaLnBrk="1" hangingPunct="1">
              <a:spcBef>
                <a:spcPct val="20000"/>
              </a:spcBef>
              <a:spcAft>
                <a:spcPct val="20000"/>
              </a:spcAft>
              <a:buClr>
                <a:srgbClr val="FF3300"/>
              </a:buClr>
              <a:buFont typeface="Wingdings" panose="05000000000000000000" pitchFamily="2" charset="2"/>
              <a:buAutoNum type="arabicPeriod"/>
            </a:pPr>
            <a:r>
              <a:rPr lang="en-US" altLang="en-US" sz="1300" b="1" dirty="0">
                <a:solidFill>
                  <a:srgbClr val="0000CC"/>
                </a:solidFill>
                <a:cs typeface="Lucida Sans Unicode" panose="020B0602030504020204" pitchFamily="34" charset="0"/>
              </a:rPr>
              <a:t>Timely disclosure</a:t>
            </a:r>
            <a:r>
              <a:rPr lang="en-US" altLang="en-US" sz="1300" dirty="0">
                <a:cs typeface="Lucida Sans Unicode" panose="020B0602030504020204" pitchFamily="34" charset="0"/>
              </a:rPr>
              <a:t> on Shariah resolutions &amp; rulings assure certainty &amp; public confidence</a:t>
            </a:r>
          </a:p>
          <a:p>
            <a:pPr lvl="1" eaLnBrk="1" hangingPunct="1">
              <a:spcBef>
                <a:spcPct val="20000"/>
              </a:spcBef>
              <a:spcAft>
                <a:spcPct val="20000"/>
              </a:spcAft>
              <a:buClr>
                <a:srgbClr val="FF3300"/>
              </a:buClr>
              <a:buFont typeface="Wingdings" panose="05000000000000000000" pitchFamily="2" charset="2"/>
              <a:buAutoNum type="arabicPeriod"/>
            </a:pPr>
            <a:r>
              <a:rPr lang="en-GB" altLang="en-US" sz="1300" b="1" dirty="0">
                <a:solidFill>
                  <a:srgbClr val="0000CC"/>
                </a:solidFill>
                <a:cs typeface="Lucida Sans Unicode" panose="020B0602030504020204" pitchFamily="34" charset="0"/>
              </a:rPr>
              <a:t>Institutionalise mutual respect</a:t>
            </a:r>
            <a:r>
              <a:rPr lang="en-GB" altLang="en-US" sz="1300" dirty="0">
                <a:cs typeface="Lucida Sans Unicode" panose="020B0602030504020204" pitchFamily="34" charset="0"/>
              </a:rPr>
              <a:t> by recognising differences of Shariah interpretations in various jurisdiction</a:t>
            </a:r>
          </a:p>
          <a:p>
            <a:pPr lvl="1" eaLnBrk="1" hangingPunct="1">
              <a:spcBef>
                <a:spcPct val="20000"/>
              </a:spcBef>
              <a:spcAft>
                <a:spcPct val="20000"/>
              </a:spcAft>
              <a:buClr>
                <a:srgbClr val="FF3300"/>
              </a:buClr>
              <a:buFont typeface="Wingdings" panose="05000000000000000000" pitchFamily="2" charset="2"/>
              <a:buAutoNum type="arabicPeriod"/>
            </a:pPr>
            <a:r>
              <a:rPr lang="en-GB" altLang="en-US" sz="1300" dirty="0">
                <a:cs typeface="Lucida Sans Unicode" panose="020B0602030504020204" pitchFamily="34" charset="0"/>
              </a:rPr>
              <a:t>Shariah parameters provide </a:t>
            </a:r>
            <a:r>
              <a:rPr lang="en-GB" altLang="en-US" sz="1300" b="1" dirty="0">
                <a:solidFill>
                  <a:srgbClr val="0000CC"/>
                </a:solidFill>
                <a:cs typeface="Lucida Sans Unicode" panose="020B0602030504020204" pitchFamily="34" charset="0"/>
              </a:rPr>
              <a:t>guidance on main features, principles &amp; rulings</a:t>
            </a:r>
            <a:r>
              <a:rPr lang="en-GB" altLang="en-US" sz="1300" dirty="0">
                <a:cs typeface="Lucida Sans Unicode" panose="020B0602030504020204" pitchFamily="34" charset="0"/>
              </a:rPr>
              <a:t> of Shariah contracts</a:t>
            </a:r>
            <a:endParaRPr lang="en-US" altLang="en-US" sz="1300" dirty="0">
              <a:cs typeface="Lucida Sans Unicode" panose="020B0602030504020204" pitchFamily="34" charset="0"/>
            </a:endParaRPr>
          </a:p>
        </p:txBody>
      </p:sp>
      <p:sp>
        <p:nvSpPr>
          <p:cNvPr id="51203" name="Rectangle 3">
            <a:extLst>
              <a:ext uri="{FF2B5EF4-FFF2-40B4-BE49-F238E27FC236}">
                <a16:creationId xmlns:a16="http://schemas.microsoft.com/office/drawing/2014/main" id="{D80B70C7-9304-4ECB-AAE2-324FDBF29D05}"/>
              </a:ext>
            </a:extLst>
          </p:cNvPr>
          <p:cNvSpPr>
            <a:spLocks noChangeArrowheads="1"/>
          </p:cNvSpPr>
          <p:nvPr/>
        </p:nvSpPr>
        <p:spPr bwMode="auto">
          <a:xfrm>
            <a:off x="287338" y="205132"/>
            <a:ext cx="838835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solidFill>
                  <a:srgbClr val="339933"/>
                </a:solidFill>
                <a:ea typeface="ＭＳ Ｐゴシック" panose="020B0600070205080204" pitchFamily="34" charset="-128"/>
                <a:cs typeface="Arial" panose="020B0604020202020204" pitchFamily="34" charset="0"/>
              </a:rPr>
              <a:t>Credible Shariah governance</a:t>
            </a:r>
            <a:r>
              <a:rPr lang="en-GB" altLang="en-US" b="1">
                <a:solidFill>
                  <a:srgbClr val="000099"/>
                </a:solidFill>
                <a:ea typeface="ＭＳ Ｐゴシック" panose="020B0600070205080204" pitchFamily="34" charset="-128"/>
                <a:cs typeface="Arial" panose="020B0604020202020204" pitchFamily="34" charset="0"/>
              </a:rPr>
              <a:t> structure supported by clear Shariah governance framework promotes integrity &amp; confidence in conduct of IF</a:t>
            </a:r>
          </a:p>
        </p:txBody>
      </p:sp>
      <p:sp>
        <p:nvSpPr>
          <p:cNvPr id="51204" name="Freeform 4">
            <a:extLst>
              <a:ext uri="{FF2B5EF4-FFF2-40B4-BE49-F238E27FC236}">
                <a16:creationId xmlns:a16="http://schemas.microsoft.com/office/drawing/2014/main" id="{8C9134FD-A59F-4B2E-A346-B10190DB98D2}"/>
              </a:ext>
            </a:extLst>
          </p:cNvPr>
          <p:cNvSpPr>
            <a:spLocks/>
          </p:cNvSpPr>
          <p:nvPr/>
        </p:nvSpPr>
        <p:spPr bwMode="auto">
          <a:xfrm>
            <a:off x="250825" y="1241425"/>
            <a:ext cx="3979863" cy="804863"/>
          </a:xfrm>
          <a:custGeom>
            <a:avLst/>
            <a:gdLst>
              <a:gd name="T0" fmla="*/ 0 w 3413"/>
              <a:gd name="T1" fmla="*/ 804863 h 743"/>
              <a:gd name="T2" fmla="*/ 3979863 w 3413"/>
              <a:gd name="T3" fmla="*/ 804863 h 743"/>
              <a:gd name="T4" fmla="*/ 1994013 w 3413"/>
              <a:gd name="T5" fmla="*/ 0 h 743"/>
              <a:gd name="T6" fmla="*/ 0 w 3413"/>
              <a:gd name="T7" fmla="*/ 804863 h 7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13" h="743">
                <a:moveTo>
                  <a:pt x="0" y="743"/>
                </a:moveTo>
                <a:lnTo>
                  <a:pt x="3413" y="743"/>
                </a:lnTo>
                <a:lnTo>
                  <a:pt x="1710" y="0"/>
                </a:lnTo>
                <a:lnTo>
                  <a:pt x="0" y="743"/>
                </a:lnTo>
                <a:close/>
              </a:path>
            </a:pathLst>
          </a:custGeom>
          <a:solidFill>
            <a:srgbClr val="5F5F5F"/>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51205" name="Rectangle 5">
            <a:extLst>
              <a:ext uri="{FF2B5EF4-FFF2-40B4-BE49-F238E27FC236}">
                <a16:creationId xmlns:a16="http://schemas.microsoft.com/office/drawing/2014/main" id="{05D61787-2D71-4EE9-A427-F4D4900DA785}"/>
              </a:ext>
            </a:extLst>
          </p:cNvPr>
          <p:cNvSpPr>
            <a:spLocks noChangeArrowheads="1"/>
          </p:cNvSpPr>
          <p:nvPr/>
        </p:nvSpPr>
        <p:spPr bwMode="auto">
          <a:xfrm>
            <a:off x="179388" y="2122488"/>
            <a:ext cx="4176712" cy="71437"/>
          </a:xfrm>
          <a:prstGeom prst="rect">
            <a:avLst/>
          </a:prstGeom>
          <a:solidFill>
            <a:srgbClr val="666699"/>
          </a:solidFill>
          <a:ln w="17463">
            <a:solidFill>
              <a:srgbClr val="C0C0C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06" name="Rectangle 6">
            <a:extLst>
              <a:ext uri="{FF2B5EF4-FFF2-40B4-BE49-F238E27FC236}">
                <a16:creationId xmlns:a16="http://schemas.microsoft.com/office/drawing/2014/main" id="{72B621C7-212B-4C7E-B540-5A1D4ABE8ED4}"/>
              </a:ext>
            </a:extLst>
          </p:cNvPr>
          <p:cNvSpPr>
            <a:spLocks noChangeArrowheads="1"/>
          </p:cNvSpPr>
          <p:nvPr/>
        </p:nvSpPr>
        <p:spPr bwMode="auto">
          <a:xfrm flipV="1">
            <a:off x="450850" y="2227263"/>
            <a:ext cx="3760788" cy="93662"/>
          </a:xfrm>
          <a:prstGeom prst="rect">
            <a:avLst/>
          </a:prstGeom>
          <a:solidFill>
            <a:srgbClr val="666699"/>
          </a:solidFill>
          <a:ln w="17463">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07" name="Text Box 7">
            <a:hlinkClick r:id="" action="ppaction://noaction"/>
            <a:extLst>
              <a:ext uri="{FF2B5EF4-FFF2-40B4-BE49-F238E27FC236}">
                <a16:creationId xmlns:a16="http://schemas.microsoft.com/office/drawing/2014/main" id="{FC0EAD3D-BE91-4AD0-BBA6-E4B592CE9D93}"/>
              </a:ext>
            </a:extLst>
          </p:cNvPr>
          <p:cNvSpPr txBox="1">
            <a:spLocks noChangeArrowheads="1"/>
          </p:cNvSpPr>
          <p:nvPr/>
        </p:nvSpPr>
        <p:spPr bwMode="auto">
          <a:xfrm>
            <a:off x="374650" y="1617317"/>
            <a:ext cx="3910013" cy="517525"/>
          </a:xfrm>
          <a:prstGeom prst="rect">
            <a:avLst/>
          </a:prstGeom>
          <a:noFill/>
          <a:ln>
            <a:noFill/>
          </a:ln>
          <a:effectLst/>
          <a:extLst>
            <a:ext uri="{909E8E84-426E-40DD-AFC4-6F175D3DCCD1}">
              <a14:hiddenFill xmlns:a14="http://schemas.microsoft.com/office/drawing/2010/main">
                <a:gradFill rotWithShape="1">
                  <a:gsLst>
                    <a:gs pos="0">
                      <a:srgbClr val="C2E1F6"/>
                    </a:gs>
                    <a:gs pos="100000">
                      <a:srgbClr val="67B3E7"/>
                    </a:gs>
                  </a:gsLst>
                  <a:lin ang="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chemeClr val="bg1"/>
                </a:solidFill>
                <a:cs typeface="Arial" panose="020B0604020202020204" pitchFamily="34" charset="0"/>
              </a:rPr>
              <a:t>Shariah as overarching </a:t>
            </a:r>
          </a:p>
          <a:p>
            <a:pPr algn="ctr" eaLnBrk="1" hangingPunct="1"/>
            <a:r>
              <a:rPr lang="en-US" altLang="en-US" sz="1400" b="1">
                <a:solidFill>
                  <a:schemeClr val="bg1"/>
                </a:solidFill>
                <a:cs typeface="Arial" panose="020B0604020202020204" pitchFamily="34" charset="0"/>
              </a:rPr>
              <a:t>principle in Islamic finance</a:t>
            </a:r>
          </a:p>
        </p:txBody>
      </p:sp>
      <p:sp>
        <p:nvSpPr>
          <p:cNvPr id="51208" name="Rectangle 8">
            <a:extLst>
              <a:ext uri="{FF2B5EF4-FFF2-40B4-BE49-F238E27FC236}">
                <a16:creationId xmlns:a16="http://schemas.microsoft.com/office/drawing/2014/main" id="{654089B7-AC72-4194-816C-90A477C7262E}"/>
              </a:ext>
            </a:extLst>
          </p:cNvPr>
          <p:cNvSpPr>
            <a:spLocks noChangeArrowheads="1"/>
          </p:cNvSpPr>
          <p:nvPr/>
        </p:nvSpPr>
        <p:spPr bwMode="auto">
          <a:xfrm>
            <a:off x="385763" y="3656013"/>
            <a:ext cx="3825875" cy="88900"/>
          </a:xfrm>
          <a:prstGeom prst="rect">
            <a:avLst/>
          </a:prstGeom>
          <a:solidFill>
            <a:srgbClr val="666699"/>
          </a:solidFill>
          <a:ln w="17526">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09" name="Rectangle 9">
            <a:extLst>
              <a:ext uri="{FF2B5EF4-FFF2-40B4-BE49-F238E27FC236}">
                <a16:creationId xmlns:a16="http://schemas.microsoft.com/office/drawing/2014/main" id="{25EFB7B8-250B-4492-9076-D77CAE896549}"/>
              </a:ext>
            </a:extLst>
          </p:cNvPr>
          <p:cNvSpPr>
            <a:spLocks noChangeArrowheads="1"/>
          </p:cNvSpPr>
          <p:nvPr/>
        </p:nvSpPr>
        <p:spPr bwMode="auto">
          <a:xfrm>
            <a:off x="611188" y="3582988"/>
            <a:ext cx="946150" cy="69850"/>
          </a:xfrm>
          <a:prstGeom prst="rect">
            <a:avLst/>
          </a:prstGeom>
          <a:solidFill>
            <a:srgbClr val="666699"/>
          </a:solidFill>
          <a:ln w="17526">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10" name="Rectangle 10">
            <a:extLst>
              <a:ext uri="{FF2B5EF4-FFF2-40B4-BE49-F238E27FC236}">
                <a16:creationId xmlns:a16="http://schemas.microsoft.com/office/drawing/2014/main" id="{F76E49DA-0650-43B1-9152-B0DF6F9DFA97}"/>
              </a:ext>
            </a:extLst>
          </p:cNvPr>
          <p:cNvSpPr>
            <a:spLocks noChangeArrowheads="1"/>
          </p:cNvSpPr>
          <p:nvPr/>
        </p:nvSpPr>
        <p:spPr bwMode="auto">
          <a:xfrm>
            <a:off x="457200" y="3800475"/>
            <a:ext cx="3595688" cy="792163"/>
          </a:xfrm>
          <a:prstGeom prst="rect">
            <a:avLst/>
          </a:prstGeom>
          <a:solidFill>
            <a:srgbClr val="5F5F5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11" name="Rectangle 11">
            <a:hlinkClick r:id="" action="ppaction://noaction"/>
            <a:extLst>
              <a:ext uri="{FF2B5EF4-FFF2-40B4-BE49-F238E27FC236}">
                <a16:creationId xmlns:a16="http://schemas.microsoft.com/office/drawing/2014/main" id="{5AD92A25-0D32-4FC2-92BA-1C1E7B33AFE9}"/>
              </a:ext>
            </a:extLst>
          </p:cNvPr>
          <p:cNvSpPr>
            <a:spLocks noChangeArrowheads="1"/>
          </p:cNvSpPr>
          <p:nvPr/>
        </p:nvSpPr>
        <p:spPr bwMode="auto">
          <a:xfrm>
            <a:off x="1116013" y="3802063"/>
            <a:ext cx="2516187" cy="21748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17996" rIns="91420" bIns="17996">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chemeClr val="bg1"/>
                </a:solidFill>
                <a:cs typeface="Arial" panose="020B0604020202020204" pitchFamily="34" charset="0"/>
              </a:rPr>
              <a:t>Shariah Compliance Functions :</a:t>
            </a:r>
          </a:p>
        </p:txBody>
      </p:sp>
      <p:sp>
        <p:nvSpPr>
          <p:cNvPr id="51212" name="Rectangle 12">
            <a:extLst>
              <a:ext uri="{FF2B5EF4-FFF2-40B4-BE49-F238E27FC236}">
                <a16:creationId xmlns:a16="http://schemas.microsoft.com/office/drawing/2014/main" id="{2305999F-32D1-47D6-A551-DBC9098F6436}"/>
              </a:ext>
            </a:extLst>
          </p:cNvPr>
          <p:cNvSpPr>
            <a:spLocks noChangeArrowheads="1"/>
          </p:cNvSpPr>
          <p:nvPr/>
        </p:nvSpPr>
        <p:spPr bwMode="auto">
          <a:xfrm>
            <a:off x="1331913" y="4032250"/>
            <a:ext cx="1839912" cy="21748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17996" rIns="91420" bIns="17996">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buSzPct val="80000"/>
              <a:buFont typeface="Wingdings" panose="05000000000000000000" pitchFamily="2" charset="2"/>
              <a:buNone/>
            </a:pPr>
            <a:r>
              <a:rPr lang="en-US" altLang="en-US" sz="1200" b="1">
                <a:cs typeface="Arial" panose="020B0604020202020204" pitchFamily="34" charset="0"/>
              </a:rPr>
              <a:t> Shariah Review</a:t>
            </a:r>
          </a:p>
        </p:txBody>
      </p:sp>
      <p:sp>
        <p:nvSpPr>
          <p:cNvPr id="51213" name="Rectangle 13">
            <a:extLst>
              <a:ext uri="{FF2B5EF4-FFF2-40B4-BE49-F238E27FC236}">
                <a16:creationId xmlns:a16="http://schemas.microsoft.com/office/drawing/2014/main" id="{D15F8433-45B9-4AB4-AEB4-496865CE97EA}"/>
              </a:ext>
            </a:extLst>
          </p:cNvPr>
          <p:cNvSpPr>
            <a:spLocks noChangeArrowheads="1"/>
          </p:cNvSpPr>
          <p:nvPr/>
        </p:nvSpPr>
        <p:spPr bwMode="auto">
          <a:xfrm>
            <a:off x="1331913" y="4322763"/>
            <a:ext cx="1843087" cy="217487"/>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17996" rIns="91420" bIns="17996">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buFont typeface="Wingdings" panose="05000000000000000000" pitchFamily="2" charset="2"/>
              <a:buNone/>
            </a:pPr>
            <a:r>
              <a:rPr lang="en-US" altLang="en-US" sz="1200" b="1">
                <a:cs typeface="Arial" panose="020B0604020202020204" pitchFamily="34" charset="0"/>
              </a:rPr>
              <a:t> Shariah Audit</a:t>
            </a:r>
          </a:p>
        </p:txBody>
      </p:sp>
      <p:sp>
        <p:nvSpPr>
          <p:cNvPr id="51214" name="Rectangle 14">
            <a:extLst>
              <a:ext uri="{FF2B5EF4-FFF2-40B4-BE49-F238E27FC236}">
                <a16:creationId xmlns:a16="http://schemas.microsoft.com/office/drawing/2014/main" id="{57A8B9BA-137B-4B9E-A882-2F693F247F30}"/>
              </a:ext>
            </a:extLst>
          </p:cNvPr>
          <p:cNvSpPr>
            <a:spLocks noChangeArrowheads="1"/>
          </p:cNvSpPr>
          <p:nvPr/>
        </p:nvSpPr>
        <p:spPr bwMode="auto">
          <a:xfrm>
            <a:off x="1985963" y="2297113"/>
            <a:ext cx="784225" cy="69850"/>
          </a:xfrm>
          <a:prstGeom prst="rect">
            <a:avLst/>
          </a:prstGeom>
          <a:solidFill>
            <a:srgbClr val="666699"/>
          </a:solidFill>
          <a:ln w="17526">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15" name="Rectangle 22">
            <a:extLst>
              <a:ext uri="{FF2B5EF4-FFF2-40B4-BE49-F238E27FC236}">
                <a16:creationId xmlns:a16="http://schemas.microsoft.com/office/drawing/2014/main" id="{1AC572C9-D509-474F-97F8-49ECF98062B8}"/>
              </a:ext>
            </a:extLst>
          </p:cNvPr>
          <p:cNvSpPr>
            <a:spLocks noChangeArrowheads="1"/>
          </p:cNvSpPr>
          <p:nvPr/>
        </p:nvSpPr>
        <p:spPr bwMode="auto">
          <a:xfrm>
            <a:off x="688975" y="2312988"/>
            <a:ext cx="688975" cy="69850"/>
          </a:xfrm>
          <a:prstGeom prst="rect">
            <a:avLst/>
          </a:prstGeom>
          <a:solidFill>
            <a:srgbClr val="666699"/>
          </a:solidFill>
          <a:ln w="17463">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grpSp>
        <p:nvGrpSpPr>
          <p:cNvPr id="51216" name="Group 49">
            <a:extLst>
              <a:ext uri="{FF2B5EF4-FFF2-40B4-BE49-F238E27FC236}">
                <a16:creationId xmlns:a16="http://schemas.microsoft.com/office/drawing/2014/main" id="{BBB4DD21-FFEF-4BFC-91FF-8B059CCAE076}"/>
              </a:ext>
            </a:extLst>
          </p:cNvPr>
          <p:cNvGrpSpPr>
            <a:grpSpLocks/>
          </p:cNvGrpSpPr>
          <p:nvPr/>
        </p:nvGrpSpPr>
        <p:grpSpPr bwMode="auto">
          <a:xfrm>
            <a:off x="539750" y="2409825"/>
            <a:ext cx="900113" cy="1090613"/>
            <a:chOff x="385" y="1518"/>
            <a:chExt cx="567" cy="687"/>
          </a:xfrm>
        </p:grpSpPr>
        <p:sp>
          <p:nvSpPr>
            <p:cNvPr id="51246" name="Rectangle 23">
              <a:hlinkClick r:id="" action="ppaction://noaction"/>
              <a:extLst>
                <a:ext uri="{FF2B5EF4-FFF2-40B4-BE49-F238E27FC236}">
                  <a16:creationId xmlns:a16="http://schemas.microsoft.com/office/drawing/2014/main" id="{6E5C72F4-AD35-4E46-BFD4-BD8D7B59CA92}"/>
                </a:ext>
              </a:extLst>
            </p:cNvPr>
            <p:cNvSpPr>
              <a:spLocks noChangeArrowheads="1"/>
            </p:cNvSpPr>
            <p:nvPr/>
          </p:nvSpPr>
          <p:spPr bwMode="auto">
            <a:xfrm>
              <a:off x="385" y="1518"/>
              <a:ext cx="567" cy="687"/>
            </a:xfrm>
            <a:prstGeom prst="rect">
              <a:avLst/>
            </a:prstGeom>
            <a:solidFill>
              <a:srgbClr val="EAEAEA"/>
            </a:solidFill>
            <a:ln w="17526">
              <a:solidFill>
                <a:srgbClr val="B2B2B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nchor="ctr" anchorCtr="1"/>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sz="1300" b="1">
                <a:cs typeface="Arial" panose="020B0604020202020204" pitchFamily="34" charset="0"/>
              </a:endParaRPr>
            </a:p>
          </p:txBody>
        </p:sp>
        <p:sp>
          <p:nvSpPr>
            <p:cNvPr id="51247" name="Rectangle 24">
              <a:extLst>
                <a:ext uri="{FF2B5EF4-FFF2-40B4-BE49-F238E27FC236}">
                  <a16:creationId xmlns:a16="http://schemas.microsoft.com/office/drawing/2014/main" id="{E9E023DD-7AA5-47BA-9A2C-2B64923F5019}"/>
                </a:ext>
              </a:extLst>
            </p:cNvPr>
            <p:cNvSpPr>
              <a:spLocks noChangeArrowheads="1"/>
            </p:cNvSpPr>
            <p:nvPr/>
          </p:nvSpPr>
          <p:spPr bwMode="auto">
            <a:xfrm>
              <a:off x="518" y="1546"/>
              <a:ext cx="74"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48" name="Rectangle 25">
              <a:extLst>
                <a:ext uri="{FF2B5EF4-FFF2-40B4-BE49-F238E27FC236}">
                  <a16:creationId xmlns:a16="http://schemas.microsoft.com/office/drawing/2014/main" id="{ED23B308-E87A-42B4-8031-41CA4F2EC93A}"/>
                </a:ext>
              </a:extLst>
            </p:cNvPr>
            <p:cNvSpPr>
              <a:spLocks noChangeArrowheads="1"/>
            </p:cNvSpPr>
            <p:nvPr/>
          </p:nvSpPr>
          <p:spPr bwMode="auto">
            <a:xfrm>
              <a:off x="635"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49" name="Rectangle 26">
              <a:extLst>
                <a:ext uri="{FF2B5EF4-FFF2-40B4-BE49-F238E27FC236}">
                  <a16:creationId xmlns:a16="http://schemas.microsoft.com/office/drawing/2014/main" id="{8C6DA0A7-C6D3-4CD9-A5A0-0308828A31F2}"/>
                </a:ext>
              </a:extLst>
            </p:cNvPr>
            <p:cNvSpPr>
              <a:spLocks noChangeArrowheads="1"/>
            </p:cNvSpPr>
            <p:nvPr/>
          </p:nvSpPr>
          <p:spPr bwMode="auto">
            <a:xfrm>
              <a:off x="732"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50" name="Rectangle 27">
              <a:extLst>
                <a:ext uri="{FF2B5EF4-FFF2-40B4-BE49-F238E27FC236}">
                  <a16:creationId xmlns:a16="http://schemas.microsoft.com/office/drawing/2014/main" id="{868FED9F-30D0-4A5B-9452-0D2C1E494BB5}"/>
                </a:ext>
              </a:extLst>
            </p:cNvPr>
            <p:cNvSpPr>
              <a:spLocks noChangeArrowheads="1"/>
            </p:cNvSpPr>
            <p:nvPr/>
          </p:nvSpPr>
          <p:spPr bwMode="auto">
            <a:xfrm>
              <a:off x="421"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51" name="Rectangle 28">
              <a:extLst>
                <a:ext uri="{FF2B5EF4-FFF2-40B4-BE49-F238E27FC236}">
                  <a16:creationId xmlns:a16="http://schemas.microsoft.com/office/drawing/2014/main" id="{FA83CEAD-3A6F-4A8F-AE2D-C6DD46F112EC}"/>
                </a:ext>
              </a:extLst>
            </p:cNvPr>
            <p:cNvSpPr>
              <a:spLocks noChangeArrowheads="1"/>
            </p:cNvSpPr>
            <p:nvPr/>
          </p:nvSpPr>
          <p:spPr bwMode="auto">
            <a:xfrm>
              <a:off x="829"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grpSp>
      <p:sp>
        <p:nvSpPr>
          <p:cNvPr id="51217" name="Text Box 29">
            <a:extLst>
              <a:ext uri="{FF2B5EF4-FFF2-40B4-BE49-F238E27FC236}">
                <a16:creationId xmlns:a16="http://schemas.microsoft.com/office/drawing/2014/main" id="{D9687236-D3FA-4241-A5E7-A577C07BB841}"/>
              </a:ext>
            </a:extLst>
          </p:cNvPr>
          <p:cNvSpPr txBox="1">
            <a:spLocks noChangeArrowheads="1"/>
          </p:cNvSpPr>
          <p:nvPr/>
        </p:nvSpPr>
        <p:spPr bwMode="auto">
          <a:xfrm>
            <a:off x="323850" y="2994025"/>
            <a:ext cx="1439863" cy="2905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300" b="1">
                <a:cs typeface="Arial" panose="020B0604020202020204" pitchFamily="34" charset="0"/>
              </a:rPr>
              <a:t>Management</a:t>
            </a:r>
          </a:p>
        </p:txBody>
      </p:sp>
      <p:sp>
        <p:nvSpPr>
          <p:cNvPr id="51218" name="Rectangle 30">
            <a:extLst>
              <a:ext uri="{FF2B5EF4-FFF2-40B4-BE49-F238E27FC236}">
                <a16:creationId xmlns:a16="http://schemas.microsoft.com/office/drawing/2014/main" id="{66ABA79F-E104-43F2-A5A3-DE8D06EBA51E}"/>
              </a:ext>
            </a:extLst>
          </p:cNvPr>
          <p:cNvSpPr>
            <a:spLocks noChangeArrowheads="1"/>
          </p:cNvSpPr>
          <p:nvPr/>
        </p:nvSpPr>
        <p:spPr bwMode="auto">
          <a:xfrm>
            <a:off x="3281363" y="2297113"/>
            <a:ext cx="723900" cy="76200"/>
          </a:xfrm>
          <a:prstGeom prst="rect">
            <a:avLst/>
          </a:prstGeom>
          <a:solidFill>
            <a:srgbClr val="666699"/>
          </a:solidFill>
          <a:ln w="17463">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19" name="Rectangle 38">
            <a:extLst>
              <a:ext uri="{FF2B5EF4-FFF2-40B4-BE49-F238E27FC236}">
                <a16:creationId xmlns:a16="http://schemas.microsoft.com/office/drawing/2014/main" id="{46485116-A61A-4D81-AC79-28A918559011}"/>
              </a:ext>
            </a:extLst>
          </p:cNvPr>
          <p:cNvSpPr>
            <a:spLocks noChangeArrowheads="1"/>
          </p:cNvSpPr>
          <p:nvPr/>
        </p:nvSpPr>
        <p:spPr bwMode="auto">
          <a:xfrm>
            <a:off x="1908175" y="3582988"/>
            <a:ext cx="946150" cy="69850"/>
          </a:xfrm>
          <a:prstGeom prst="rect">
            <a:avLst/>
          </a:prstGeom>
          <a:solidFill>
            <a:srgbClr val="666699"/>
          </a:solidFill>
          <a:ln w="17526">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20" name="Rectangle 39">
            <a:extLst>
              <a:ext uri="{FF2B5EF4-FFF2-40B4-BE49-F238E27FC236}">
                <a16:creationId xmlns:a16="http://schemas.microsoft.com/office/drawing/2014/main" id="{77BB1358-C41E-484E-A471-2F2E2AB75197}"/>
              </a:ext>
            </a:extLst>
          </p:cNvPr>
          <p:cNvSpPr>
            <a:spLocks noChangeArrowheads="1"/>
          </p:cNvSpPr>
          <p:nvPr/>
        </p:nvSpPr>
        <p:spPr bwMode="auto">
          <a:xfrm>
            <a:off x="3194050" y="3582988"/>
            <a:ext cx="946150" cy="69850"/>
          </a:xfrm>
          <a:prstGeom prst="rect">
            <a:avLst/>
          </a:prstGeom>
          <a:solidFill>
            <a:srgbClr val="666699"/>
          </a:solidFill>
          <a:ln w="17526">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21" name="Rectangle 43">
            <a:extLst>
              <a:ext uri="{FF2B5EF4-FFF2-40B4-BE49-F238E27FC236}">
                <a16:creationId xmlns:a16="http://schemas.microsoft.com/office/drawing/2014/main" id="{63755E4A-BD87-415D-83BC-3BBB3D006800}"/>
              </a:ext>
            </a:extLst>
          </p:cNvPr>
          <p:cNvSpPr>
            <a:spLocks noChangeArrowheads="1"/>
          </p:cNvSpPr>
          <p:nvPr/>
        </p:nvSpPr>
        <p:spPr bwMode="auto">
          <a:xfrm>
            <a:off x="468313" y="5014913"/>
            <a:ext cx="3595687" cy="1150937"/>
          </a:xfrm>
          <a:prstGeom prst="rect">
            <a:avLst/>
          </a:prstGeom>
          <a:solidFill>
            <a:schemeClr val="tx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22" name="Rectangle 44">
            <a:extLst>
              <a:ext uri="{FF2B5EF4-FFF2-40B4-BE49-F238E27FC236}">
                <a16:creationId xmlns:a16="http://schemas.microsoft.com/office/drawing/2014/main" id="{DDDDB6B9-32A6-40EA-B5FB-EA10A454E181}"/>
              </a:ext>
            </a:extLst>
          </p:cNvPr>
          <p:cNvSpPr>
            <a:spLocks noChangeArrowheads="1"/>
          </p:cNvSpPr>
          <p:nvPr/>
        </p:nvSpPr>
        <p:spPr bwMode="auto">
          <a:xfrm>
            <a:off x="900113" y="5086350"/>
            <a:ext cx="2808287" cy="29051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36000" rIns="91420" bIns="36000"/>
          <a:lstStyle>
            <a:lvl1pPr marL="87313" indent="-87313"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buSzPct val="80000"/>
              <a:buFont typeface="Wingdings" panose="05000000000000000000" pitchFamily="2" charset="2"/>
              <a:buNone/>
            </a:pPr>
            <a:r>
              <a:rPr lang="en-US" altLang="en-US" sz="1200" b="1">
                <a:cs typeface="Arial" panose="020B0604020202020204" pitchFamily="34" charset="0"/>
              </a:rPr>
              <a:t>Shariah Governance Framework</a:t>
            </a:r>
          </a:p>
        </p:txBody>
      </p:sp>
      <p:grpSp>
        <p:nvGrpSpPr>
          <p:cNvPr id="51223" name="Group 50">
            <a:extLst>
              <a:ext uri="{FF2B5EF4-FFF2-40B4-BE49-F238E27FC236}">
                <a16:creationId xmlns:a16="http://schemas.microsoft.com/office/drawing/2014/main" id="{B586601F-829E-4698-B3B2-7DC80DD6C495}"/>
              </a:ext>
            </a:extLst>
          </p:cNvPr>
          <p:cNvGrpSpPr>
            <a:grpSpLocks/>
          </p:cNvGrpSpPr>
          <p:nvPr/>
        </p:nvGrpSpPr>
        <p:grpSpPr bwMode="auto">
          <a:xfrm>
            <a:off x="1908175" y="2420938"/>
            <a:ext cx="900113" cy="1090612"/>
            <a:chOff x="385" y="1518"/>
            <a:chExt cx="567" cy="687"/>
          </a:xfrm>
        </p:grpSpPr>
        <p:sp>
          <p:nvSpPr>
            <p:cNvPr id="51240" name="Rectangle 51">
              <a:hlinkClick r:id="" action="ppaction://noaction"/>
              <a:extLst>
                <a:ext uri="{FF2B5EF4-FFF2-40B4-BE49-F238E27FC236}">
                  <a16:creationId xmlns:a16="http://schemas.microsoft.com/office/drawing/2014/main" id="{68658BC9-A70B-429C-9E0B-CAC1B0E60B94}"/>
                </a:ext>
              </a:extLst>
            </p:cNvPr>
            <p:cNvSpPr>
              <a:spLocks noChangeArrowheads="1"/>
            </p:cNvSpPr>
            <p:nvPr/>
          </p:nvSpPr>
          <p:spPr bwMode="auto">
            <a:xfrm>
              <a:off x="385" y="1518"/>
              <a:ext cx="567" cy="687"/>
            </a:xfrm>
            <a:prstGeom prst="rect">
              <a:avLst/>
            </a:prstGeom>
            <a:solidFill>
              <a:srgbClr val="EAEAEA"/>
            </a:solidFill>
            <a:ln w="17526">
              <a:solidFill>
                <a:srgbClr val="B2B2B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nchor="ctr" anchorCtr="1"/>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sz="1300" b="1">
                <a:cs typeface="Arial" panose="020B0604020202020204" pitchFamily="34" charset="0"/>
              </a:endParaRPr>
            </a:p>
          </p:txBody>
        </p:sp>
        <p:sp>
          <p:nvSpPr>
            <p:cNvPr id="51241" name="Rectangle 52">
              <a:extLst>
                <a:ext uri="{FF2B5EF4-FFF2-40B4-BE49-F238E27FC236}">
                  <a16:creationId xmlns:a16="http://schemas.microsoft.com/office/drawing/2014/main" id="{0B82C73C-2A8D-4354-A87C-6343FDD0A5EB}"/>
                </a:ext>
              </a:extLst>
            </p:cNvPr>
            <p:cNvSpPr>
              <a:spLocks noChangeArrowheads="1"/>
            </p:cNvSpPr>
            <p:nvPr/>
          </p:nvSpPr>
          <p:spPr bwMode="auto">
            <a:xfrm>
              <a:off x="518" y="1546"/>
              <a:ext cx="74"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42" name="Rectangle 53">
              <a:extLst>
                <a:ext uri="{FF2B5EF4-FFF2-40B4-BE49-F238E27FC236}">
                  <a16:creationId xmlns:a16="http://schemas.microsoft.com/office/drawing/2014/main" id="{0E1FD012-B19C-4D9C-A00F-CD9DEBE33A2D}"/>
                </a:ext>
              </a:extLst>
            </p:cNvPr>
            <p:cNvSpPr>
              <a:spLocks noChangeArrowheads="1"/>
            </p:cNvSpPr>
            <p:nvPr/>
          </p:nvSpPr>
          <p:spPr bwMode="auto">
            <a:xfrm>
              <a:off x="635"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43" name="Rectangle 54">
              <a:extLst>
                <a:ext uri="{FF2B5EF4-FFF2-40B4-BE49-F238E27FC236}">
                  <a16:creationId xmlns:a16="http://schemas.microsoft.com/office/drawing/2014/main" id="{02EACADC-2927-4A3F-81B1-8C1262ADB73B}"/>
                </a:ext>
              </a:extLst>
            </p:cNvPr>
            <p:cNvSpPr>
              <a:spLocks noChangeArrowheads="1"/>
            </p:cNvSpPr>
            <p:nvPr/>
          </p:nvSpPr>
          <p:spPr bwMode="auto">
            <a:xfrm>
              <a:off x="732"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44" name="Rectangle 55">
              <a:extLst>
                <a:ext uri="{FF2B5EF4-FFF2-40B4-BE49-F238E27FC236}">
                  <a16:creationId xmlns:a16="http://schemas.microsoft.com/office/drawing/2014/main" id="{D74A67A8-53B6-420B-B58A-7ABA843C70A2}"/>
                </a:ext>
              </a:extLst>
            </p:cNvPr>
            <p:cNvSpPr>
              <a:spLocks noChangeArrowheads="1"/>
            </p:cNvSpPr>
            <p:nvPr/>
          </p:nvSpPr>
          <p:spPr bwMode="auto">
            <a:xfrm>
              <a:off x="421"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45" name="Rectangle 56">
              <a:extLst>
                <a:ext uri="{FF2B5EF4-FFF2-40B4-BE49-F238E27FC236}">
                  <a16:creationId xmlns:a16="http://schemas.microsoft.com/office/drawing/2014/main" id="{7394EE33-2C68-4969-A23D-E0FC44724642}"/>
                </a:ext>
              </a:extLst>
            </p:cNvPr>
            <p:cNvSpPr>
              <a:spLocks noChangeArrowheads="1"/>
            </p:cNvSpPr>
            <p:nvPr/>
          </p:nvSpPr>
          <p:spPr bwMode="auto">
            <a:xfrm>
              <a:off x="829"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grpSp>
      <p:grpSp>
        <p:nvGrpSpPr>
          <p:cNvPr id="51224" name="Group 57">
            <a:extLst>
              <a:ext uri="{FF2B5EF4-FFF2-40B4-BE49-F238E27FC236}">
                <a16:creationId xmlns:a16="http://schemas.microsoft.com/office/drawing/2014/main" id="{BDDF5BC0-8FDB-4641-8924-6C512120994F}"/>
              </a:ext>
            </a:extLst>
          </p:cNvPr>
          <p:cNvGrpSpPr>
            <a:grpSpLocks/>
          </p:cNvGrpSpPr>
          <p:nvPr/>
        </p:nvGrpSpPr>
        <p:grpSpPr bwMode="auto">
          <a:xfrm>
            <a:off x="3203575" y="2420938"/>
            <a:ext cx="900113" cy="1090612"/>
            <a:chOff x="385" y="1518"/>
            <a:chExt cx="567" cy="687"/>
          </a:xfrm>
        </p:grpSpPr>
        <p:sp>
          <p:nvSpPr>
            <p:cNvPr id="51234" name="Rectangle 58">
              <a:hlinkClick r:id="" action="ppaction://noaction"/>
              <a:extLst>
                <a:ext uri="{FF2B5EF4-FFF2-40B4-BE49-F238E27FC236}">
                  <a16:creationId xmlns:a16="http://schemas.microsoft.com/office/drawing/2014/main" id="{8129688E-8C47-4531-B58A-B6596C68FAC6}"/>
                </a:ext>
              </a:extLst>
            </p:cNvPr>
            <p:cNvSpPr>
              <a:spLocks noChangeArrowheads="1"/>
            </p:cNvSpPr>
            <p:nvPr/>
          </p:nvSpPr>
          <p:spPr bwMode="auto">
            <a:xfrm>
              <a:off x="385" y="1518"/>
              <a:ext cx="567" cy="687"/>
            </a:xfrm>
            <a:prstGeom prst="rect">
              <a:avLst/>
            </a:prstGeom>
            <a:solidFill>
              <a:srgbClr val="EAEAEA"/>
            </a:solidFill>
            <a:ln w="17526">
              <a:solidFill>
                <a:srgbClr val="B2B2B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nchor="ctr" anchorCtr="1"/>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en-US" sz="1300" b="1">
                <a:cs typeface="Arial" panose="020B0604020202020204" pitchFamily="34" charset="0"/>
              </a:endParaRPr>
            </a:p>
          </p:txBody>
        </p:sp>
        <p:sp>
          <p:nvSpPr>
            <p:cNvPr id="51235" name="Rectangle 59">
              <a:extLst>
                <a:ext uri="{FF2B5EF4-FFF2-40B4-BE49-F238E27FC236}">
                  <a16:creationId xmlns:a16="http://schemas.microsoft.com/office/drawing/2014/main" id="{AE2474D7-AB4F-4832-9216-258729775C76}"/>
                </a:ext>
              </a:extLst>
            </p:cNvPr>
            <p:cNvSpPr>
              <a:spLocks noChangeArrowheads="1"/>
            </p:cNvSpPr>
            <p:nvPr/>
          </p:nvSpPr>
          <p:spPr bwMode="auto">
            <a:xfrm>
              <a:off x="518" y="1546"/>
              <a:ext cx="74"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36" name="Rectangle 60">
              <a:extLst>
                <a:ext uri="{FF2B5EF4-FFF2-40B4-BE49-F238E27FC236}">
                  <a16:creationId xmlns:a16="http://schemas.microsoft.com/office/drawing/2014/main" id="{4DC56BCF-B50D-4573-A2B7-7936766E9D48}"/>
                </a:ext>
              </a:extLst>
            </p:cNvPr>
            <p:cNvSpPr>
              <a:spLocks noChangeArrowheads="1"/>
            </p:cNvSpPr>
            <p:nvPr/>
          </p:nvSpPr>
          <p:spPr bwMode="auto">
            <a:xfrm>
              <a:off x="635"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37" name="Rectangle 61">
              <a:extLst>
                <a:ext uri="{FF2B5EF4-FFF2-40B4-BE49-F238E27FC236}">
                  <a16:creationId xmlns:a16="http://schemas.microsoft.com/office/drawing/2014/main" id="{7470D6E0-6023-4B44-AF1A-097FEF8F77B1}"/>
                </a:ext>
              </a:extLst>
            </p:cNvPr>
            <p:cNvSpPr>
              <a:spLocks noChangeArrowheads="1"/>
            </p:cNvSpPr>
            <p:nvPr/>
          </p:nvSpPr>
          <p:spPr bwMode="auto">
            <a:xfrm>
              <a:off x="732"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38" name="Rectangle 62">
              <a:extLst>
                <a:ext uri="{FF2B5EF4-FFF2-40B4-BE49-F238E27FC236}">
                  <a16:creationId xmlns:a16="http://schemas.microsoft.com/office/drawing/2014/main" id="{3A89BF2A-8FB8-4535-BD57-BF231A739DE8}"/>
                </a:ext>
              </a:extLst>
            </p:cNvPr>
            <p:cNvSpPr>
              <a:spLocks noChangeArrowheads="1"/>
            </p:cNvSpPr>
            <p:nvPr/>
          </p:nvSpPr>
          <p:spPr bwMode="auto">
            <a:xfrm>
              <a:off x="421"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39" name="Rectangle 63">
              <a:extLst>
                <a:ext uri="{FF2B5EF4-FFF2-40B4-BE49-F238E27FC236}">
                  <a16:creationId xmlns:a16="http://schemas.microsoft.com/office/drawing/2014/main" id="{85F32330-7546-4E32-8538-F83D04B49EF6}"/>
                </a:ext>
              </a:extLst>
            </p:cNvPr>
            <p:cNvSpPr>
              <a:spLocks noChangeArrowheads="1"/>
            </p:cNvSpPr>
            <p:nvPr/>
          </p:nvSpPr>
          <p:spPr bwMode="auto">
            <a:xfrm>
              <a:off x="829" y="1546"/>
              <a:ext cx="73" cy="644"/>
            </a:xfrm>
            <a:prstGeom prst="rect">
              <a:avLst/>
            </a:prstGeom>
            <a:solidFill>
              <a:srgbClr val="DDDDD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grpSp>
      <p:sp>
        <p:nvSpPr>
          <p:cNvPr id="51225" name="Text Box 21">
            <a:extLst>
              <a:ext uri="{FF2B5EF4-FFF2-40B4-BE49-F238E27FC236}">
                <a16:creationId xmlns:a16="http://schemas.microsoft.com/office/drawing/2014/main" id="{BCADD31B-5DE7-4D9C-B738-CB7012E469E2}"/>
              </a:ext>
            </a:extLst>
          </p:cNvPr>
          <p:cNvSpPr txBox="1">
            <a:spLocks noChangeArrowheads="1"/>
          </p:cNvSpPr>
          <p:nvPr/>
        </p:nvSpPr>
        <p:spPr bwMode="auto">
          <a:xfrm>
            <a:off x="1835150" y="2994025"/>
            <a:ext cx="971550" cy="2905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300" b="1">
                <a:cs typeface="Arial" panose="020B0604020202020204" pitchFamily="34" charset="0"/>
              </a:rPr>
              <a:t>Board</a:t>
            </a:r>
          </a:p>
        </p:txBody>
      </p:sp>
      <p:sp>
        <p:nvSpPr>
          <p:cNvPr id="51226" name="Text Box 37">
            <a:extLst>
              <a:ext uri="{FF2B5EF4-FFF2-40B4-BE49-F238E27FC236}">
                <a16:creationId xmlns:a16="http://schemas.microsoft.com/office/drawing/2014/main" id="{CF2B0FFF-DCD8-4FD2-B2FB-28BFDEC9E202}"/>
              </a:ext>
            </a:extLst>
          </p:cNvPr>
          <p:cNvSpPr txBox="1">
            <a:spLocks noChangeArrowheads="1"/>
          </p:cNvSpPr>
          <p:nvPr/>
        </p:nvSpPr>
        <p:spPr bwMode="auto">
          <a:xfrm>
            <a:off x="3016250" y="2940050"/>
            <a:ext cx="1195388" cy="4889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45711" rIns="91420" bIns="45711">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300" b="1">
                <a:cs typeface="Arial" panose="020B0604020202020204" pitchFamily="34" charset="0"/>
              </a:rPr>
              <a:t>Shariah Committee</a:t>
            </a:r>
          </a:p>
        </p:txBody>
      </p:sp>
      <p:sp>
        <p:nvSpPr>
          <p:cNvPr id="51227" name="Rectangle 64">
            <a:extLst>
              <a:ext uri="{FF2B5EF4-FFF2-40B4-BE49-F238E27FC236}">
                <a16:creationId xmlns:a16="http://schemas.microsoft.com/office/drawing/2014/main" id="{A983B5D0-FF3F-4FA3-993A-FCA87A7EFC82}"/>
              </a:ext>
            </a:extLst>
          </p:cNvPr>
          <p:cNvSpPr>
            <a:spLocks noChangeArrowheads="1"/>
          </p:cNvSpPr>
          <p:nvPr/>
        </p:nvSpPr>
        <p:spPr bwMode="auto">
          <a:xfrm>
            <a:off x="611188" y="2492375"/>
            <a:ext cx="3454400" cy="358775"/>
          </a:xfrm>
          <a:prstGeom prst="rect">
            <a:avLst/>
          </a:prstGeom>
          <a:solidFill>
            <a:schemeClr val="bg1"/>
          </a:solidFill>
          <a:ln w="1905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Shariah Advisory Council (SAC)</a:t>
            </a:r>
            <a:endParaRPr lang="en-GB" altLang="en-US" sz="1200" b="1"/>
          </a:p>
        </p:txBody>
      </p:sp>
      <p:sp>
        <p:nvSpPr>
          <p:cNvPr id="51228" name="Rectangle 65">
            <a:extLst>
              <a:ext uri="{FF2B5EF4-FFF2-40B4-BE49-F238E27FC236}">
                <a16:creationId xmlns:a16="http://schemas.microsoft.com/office/drawing/2014/main" id="{30F91005-AA1E-4CD1-BE30-E2ED918D6590}"/>
              </a:ext>
            </a:extLst>
          </p:cNvPr>
          <p:cNvSpPr>
            <a:spLocks noChangeArrowheads="1"/>
          </p:cNvSpPr>
          <p:nvPr/>
        </p:nvSpPr>
        <p:spPr bwMode="auto">
          <a:xfrm>
            <a:off x="900113" y="5445125"/>
            <a:ext cx="2808287" cy="2889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36000" rIns="91420" bIns="36000"/>
          <a:lstStyle>
            <a:lvl1pPr marL="87313" indent="-87313"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buSzPct val="80000"/>
              <a:buFont typeface="Wingdings" panose="05000000000000000000" pitchFamily="2" charset="2"/>
              <a:buNone/>
            </a:pPr>
            <a:r>
              <a:rPr lang="en-US" altLang="en-US" sz="1200" b="1">
                <a:cs typeface="Arial" panose="020B0604020202020204" pitchFamily="34" charset="0"/>
              </a:rPr>
              <a:t>Shariah Parameters</a:t>
            </a:r>
          </a:p>
        </p:txBody>
      </p:sp>
      <p:sp>
        <p:nvSpPr>
          <p:cNvPr id="51229" name="Rectangle 66">
            <a:extLst>
              <a:ext uri="{FF2B5EF4-FFF2-40B4-BE49-F238E27FC236}">
                <a16:creationId xmlns:a16="http://schemas.microsoft.com/office/drawing/2014/main" id="{B20A0663-8F78-4E67-ABA6-C853B4D299D0}"/>
              </a:ext>
            </a:extLst>
          </p:cNvPr>
          <p:cNvSpPr>
            <a:spLocks noChangeArrowheads="1"/>
          </p:cNvSpPr>
          <p:nvPr/>
        </p:nvSpPr>
        <p:spPr bwMode="auto">
          <a:xfrm>
            <a:off x="900113" y="5803900"/>
            <a:ext cx="2808287" cy="29051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0" tIns="36000" rIns="91420" bIns="36000"/>
          <a:lstStyle>
            <a:lvl1pPr marL="87313" indent="-87313"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0000"/>
              </a:buClr>
              <a:buSzPct val="80000"/>
              <a:buFont typeface="Wingdings" panose="05000000000000000000" pitchFamily="2" charset="2"/>
              <a:buNone/>
            </a:pPr>
            <a:r>
              <a:rPr lang="en-US" altLang="en-US" sz="1200" b="1">
                <a:cs typeface="Arial" panose="020B0604020202020204" pitchFamily="34" charset="0"/>
              </a:rPr>
              <a:t>Shariah Resolutions &amp; Rulings</a:t>
            </a:r>
          </a:p>
        </p:txBody>
      </p:sp>
      <p:sp>
        <p:nvSpPr>
          <p:cNvPr id="51230" name="AutoShape 68">
            <a:extLst>
              <a:ext uri="{FF2B5EF4-FFF2-40B4-BE49-F238E27FC236}">
                <a16:creationId xmlns:a16="http://schemas.microsoft.com/office/drawing/2014/main" id="{2B97914C-CA3B-469E-9673-A789BDF2A770}"/>
              </a:ext>
            </a:extLst>
          </p:cNvPr>
          <p:cNvSpPr>
            <a:spLocks noChangeArrowheads="1"/>
          </p:cNvSpPr>
          <p:nvPr/>
        </p:nvSpPr>
        <p:spPr bwMode="auto">
          <a:xfrm>
            <a:off x="4498975" y="1052513"/>
            <a:ext cx="4465638" cy="5400675"/>
          </a:xfrm>
          <a:prstGeom prst="flowChartAlternateProcess">
            <a:avLst/>
          </a:prstGeom>
          <a:noFill/>
          <a:ln w="1905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31" name="AutoShape 69">
            <a:extLst>
              <a:ext uri="{FF2B5EF4-FFF2-40B4-BE49-F238E27FC236}">
                <a16:creationId xmlns:a16="http://schemas.microsoft.com/office/drawing/2014/main" id="{1AFDC79C-3B8E-40DD-89AB-C2D03C60A505}"/>
              </a:ext>
            </a:extLst>
          </p:cNvPr>
          <p:cNvSpPr>
            <a:spLocks noChangeArrowheads="1"/>
          </p:cNvSpPr>
          <p:nvPr/>
        </p:nvSpPr>
        <p:spPr bwMode="auto">
          <a:xfrm>
            <a:off x="1403350" y="4652963"/>
            <a:ext cx="431800" cy="288925"/>
          </a:xfrm>
          <a:prstGeom prst="up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51232" name="AutoShape 70">
            <a:extLst>
              <a:ext uri="{FF2B5EF4-FFF2-40B4-BE49-F238E27FC236}">
                <a16:creationId xmlns:a16="http://schemas.microsoft.com/office/drawing/2014/main" id="{CD7EA275-BDBE-421B-9321-A7BCA2A32104}"/>
              </a:ext>
            </a:extLst>
          </p:cNvPr>
          <p:cNvSpPr>
            <a:spLocks noChangeArrowheads="1"/>
          </p:cNvSpPr>
          <p:nvPr/>
        </p:nvSpPr>
        <p:spPr bwMode="auto">
          <a:xfrm>
            <a:off x="2700338" y="4652963"/>
            <a:ext cx="431800" cy="288925"/>
          </a:xfrm>
          <a:prstGeom prst="up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en-US"/>
          </a:p>
        </p:txBody>
      </p:sp>
      <p:sp>
        <p:nvSpPr>
          <p:cNvPr id="2" name="Date Placeholder 1">
            <a:extLst>
              <a:ext uri="{FF2B5EF4-FFF2-40B4-BE49-F238E27FC236}">
                <a16:creationId xmlns:a16="http://schemas.microsoft.com/office/drawing/2014/main" id="{742DD8DE-94C6-4888-806C-ABDD2375E6BA}"/>
              </a:ext>
            </a:extLst>
          </p:cNvPr>
          <p:cNvSpPr>
            <a:spLocks noGrp="1"/>
          </p:cNvSpPr>
          <p:nvPr>
            <p:ph type="dt" sz="half" idx="10"/>
          </p:nvPr>
        </p:nvSpPr>
        <p:spPr/>
        <p:txBody>
          <a:bodyPr/>
          <a:lstStyle/>
          <a:p>
            <a:fld id="{06DBA99A-2F6A-4987-868E-384CE8C99F20}" type="datetime1">
              <a:rPr lang="en-US" smtClean="0"/>
              <a:t>3/24/2022</a:t>
            </a:fld>
            <a:endParaRPr lang="en-US" dirty="0"/>
          </a:p>
        </p:txBody>
      </p:sp>
      <p:sp>
        <p:nvSpPr>
          <p:cNvPr id="3" name="Footer Placeholder 2">
            <a:extLst>
              <a:ext uri="{FF2B5EF4-FFF2-40B4-BE49-F238E27FC236}">
                <a16:creationId xmlns:a16="http://schemas.microsoft.com/office/drawing/2014/main" id="{6F7D8D79-9478-4887-8F71-028F42BF8A50}"/>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201734103"/>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40000"/>
              <a:lumOff val="60000"/>
            </a:schemeClr>
          </a:solidFill>
        </p:spPr>
        <p:txBody>
          <a:bodyPr/>
          <a:lstStyle/>
          <a:p>
            <a:r>
              <a:rPr lang="en-US" dirty="0"/>
              <a:t>Core principles in financial transactions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1050173"/>
              </p:ext>
            </p:extLst>
          </p:nvPr>
        </p:nvGraphicFramePr>
        <p:xfrm>
          <a:off x="304800" y="1003300"/>
          <a:ext cx="8534400" cy="532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CB53C85C-90AB-443D-ABF5-EEABE9EBB3E5}"/>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3" name="Date Placeholder 2">
            <a:extLst>
              <a:ext uri="{FF2B5EF4-FFF2-40B4-BE49-F238E27FC236}">
                <a16:creationId xmlns:a16="http://schemas.microsoft.com/office/drawing/2014/main" id="{0E27B843-6D99-49E2-927D-EEBE105CC742}"/>
              </a:ext>
            </a:extLst>
          </p:cNvPr>
          <p:cNvSpPr>
            <a:spLocks noGrp="1"/>
          </p:cNvSpPr>
          <p:nvPr>
            <p:ph type="dt" sz="half" idx="10"/>
          </p:nvPr>
        </p:nvSpPr>
        <p:spPr/>
        <p:txBody>
          <a:bodyPr/>
          <a:lstStyle/>
          <a:p>
            <a:fld id="{29F529C6-7219-43DF-8FCD-65731D097EF8}" type="datetime1">
              <a:rPr lang="en-US" smtClean="0"/>
              <a:t>3/24/2022</a:t>
            </a:fld>
            <a:endParaRPr lang="en-US" dirty="0"/>
          </a:p>
        </p:txBody>
      </p:sp>
    </p:spTree>
    <p:extLst>
      <p:ext uri="{BB962C8B-B14F-4D97-AF65-F5344CB8AC3E}">
        <p14:creationId xmlns:p14="http://schemas.microsoft.com/office/powerpoint/2010/main" val="1282383698"/>
      </p:ext>
    </p:extLst>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1212-E308-4FA9-806A-5E501804902E}"/>
              </a:ext>
            </a:extLst>
          </p:cNvPr>
          <p:cNvSpPr>
            <a:spLocks noGrp="1"/>
          </p:cNvSpPr>
          <p:nvPr>
            <p:ph type="title"/>
          </p:nvPr>
        </p:nvSpPr>
        <p:spPr>
          <a:xfrm>
            <a:off x="304800" y="609600"/>
            <a:ext cx="8531226" cy="5159375"/>
          </a:xfrm>
        </p:spPr>
        <p:txBody>
          <a:bodyPr>
            <a:noAutofit/>
          </a:bodyPr>
          <a:lstStyle/>
          <a:p>
            <a:r>
              <a:rPr lang="en-US" b="0" dirty="0">
                <a:latin typeface="Rockwell" panose="02060603020205020403" pitchFamily="18" charset="0"/>
              </a:rPr>
              <a:t>REFERENCES:</a:t>
            </a:r>
            <a:br>
              <a:rPr lang="en-US" b="0" dirty="0">
                <a:latin typeface="Rockwell" panose="02060603020205020403" pitchFamily="18" charset="0"/>
              </a:rPr>
            </a:br>
            <a:r>
              <a:rPr lang="en-US" b="0" dirty="0">
                <a:latin typeface="Rockwell" panose="02060603020205020403" pitchFamily="18" charset="0"/>
              </a:rPr>
              <a:t>- </a:t>
            </a:r>
            <a:r>
              <a:rPr lang="en-US" b="0" dirty="0">
                <a:solidFill>
                  <a:schemeClr val="tx1"/>
                </a:solidFill>
                <a:latin typeface="Rockwell" panose="02060603020205020403" pitchFamily="18" charset="0"/>
              </a:rPr>
              <a:t>Abdullah </a:t>
            </a:r>
            <a:r>
              <a:rPr lang="en-US" b="0" dirty="0" err="1">
                <a:solidFill>
                  <a:schemeClr val="tx1"/>
                </a:solidFill>
                <a:latin typeface="Rockwell" panose="02060603020205020403" pitchFamily="18" charset="0"/>
              </a:rPr>
              <a:t>Alwi</a:t>
            </a:r>
            <a:r>
              <a:rPr lang="en-US" b="0" dirty="0">
                <a:solidFill>
                  <a:schemeClr val="tx1"/>
                </a:solidFill>
                <a:latin typeface="Rockwell" panose="02060603020205020403" pitchFamily="18" charset="0"/>
              </a:rPr>
              <a:t> Hassan, (1994), sales and contract in early Islamic commercial law</a:t>
            </a:r>
            <a:br>
              <a:rPr lang="en-US" b="0" dirty="0">
                <a:solidFill>
                  <a:schemeClr val="tx1"/>
                </a:solidFill>
                <a:latin typeface="Rockwell" panose="02060603020205020403" pitchFamily="18" charset="0"/>
              </a:rPr>
            </a:br>
            <a:r>
              <a:rPr lang="en-US" b="0" dirty="0">
                <a:solidFill>
                  <a:schemeClr val="tx1"/>
                </a:solidFill>
                <a:latin typeface="Rockwell" panose="02060603020205020403" pitchFamily="18" charset="0"/>
              </a:rPr>
              <a:t>- Abbas </a:t>
            </a:r>
            <a:r>
              <a:rPr lang="en-US" b="0" dirty="0" err="1">
                <a:solidFill>
                  <a:schemeClr val="tx1"/>
                </a:solidFill>
                <a:latin typeface="Rockwell" panose="02060603020205020403" pitchFamily="18" charset="0"/>
              </a:rPr>
              <a:t>Mirakhor</a:t>
            </a:r>
            <a:r>
              <a:rPr lang="en-US" b="0" dirty="0">
                <a:solidFill>
                  <a:schemeClr val="tx1"/>
                </a:solidFill>
                <a:latin typeface="Rockwell" panose="02060603020205020403" pitchFamily="18" charset="0"/>
              </a:rPr>
              <a:t>, (1995), theory of an Islamic Financial system</a:t>
            </a:r>
            <a:br>
              <a:rPr lang="en-US" b="0" dirty="0">
                <a:solidFill>
                  <a:schemeClr val="tx1"/>
                </a:solidFill>
                <a:latin typeface="Rockwell" panose="02060603020205020403" pitchFamily="18" charset="0"/>
              </a:rPr>
            </a:br>
            <a:r>
              <a:rPr lang="en-US" b="0" dirty="0">
                <a:solidFill>
                  <a:schemeClr val="tx1"/>
                </a:solidFill>
                <a:latin typeface="Rockwell" panose="02060603020205020403" pitchFamily="18" charset="0"/>
              </a:rPr>
              <a:t>- </a:t>
            </a:r>
            <a:r>
              <a:rPr lang="en-US" b="0" dirty="0" err="1">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Chapra</a:t>
            </a:r>
            <a: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 , M.U. and T Khan, Regulation and supervision of Islamic banks, Islamic Research and Training institute , occasional paper Jeddah, 2000</a:t>
            </a:r>
            <a:b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br>
            <a: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 Dr Abdou </a:t>
            </a:r>
            <a:r>
              <a:rPr lang="en-US" b="0" dirty="0" err="1">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karim</a:t>
            </a:r>
            <a: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 Diaw, Fundamentals of Islamic Finance, 2012</a:t>
            </a:r>
            <a:b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br>
            <a: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 Central Bank of the Gambia website </a:t>
            </a:r>
            <a: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hlinkClick r:id="rId2"/>
              </a:rPr>
              <a:t>www.cbg.gm</a:t>
            </a:r>
            <a: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t/>
            </a:r>
            <a:br>
              <a:rPr lang="en-US" b="0" dirty="0">
                <a:solidFill>
                  <a:schemeClr val="tx1"/>
                </a:solidFill>
                <a:effectLst/>
                <a:latin typeface="Rockwell" panose="02060603020205020403" pitchFamily="18" charset="0"/>
                <a:ea typeface="Calibri" panose="020F0502020204030204" pitchFamily="34" charset="0"/>
                <a:cs typeface="Times New Roman" panose="02020603050405020304" pitchFamily="18" charset="0"/>
              </a:rPr>
            </a:br>
            <a:r>
              <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b="0" dirty="0">
                <a:effectLst/>
                <a:latin typeface="Rockwell" panose="02060603020205020403" pitchFamily="18" charset="0"/>
                <a:ea typeface="Calibri" panose="020F0502020204030204" pitchFamily="34" charset="0"/>
                <a:cs typeface="Times New Roman" panose="02020603050405020304" pitchFamily="18" charset="0"/>
              </a:rPr>
              <a:t/>
            </a:r>
            <a:br>
              <a:rPr lang="en-US" b="0" dirty="0">
                <a:effectLst/>
                <a:latin typeface="Rockwell" panose="02060603020205020403" pitchFamily="18" charset="0"/>
                <a:ea typeface="Calibri" panose="020F0502020204030204" pitchFamily="34" charset="0"/>
                <a:cs typeface="Times New Roman" panose="02020603050405020304" pitchFamily="18" charset="0"/>
              </a:rPr>
            </a:br>
            <a:r>
              <a:rPr lang="en-US" b="0" dirty="0">
                <a:latin typeface="Rockwell" panose="02060603020205020403" pitchFamily="18" charset="0"/>
              </a:rPr>
              <a:t/>
            </a:r>
            <a:br>
              <a:rPr lang="en-US" b="0" dirty="0">
                <a:latin typeface="Rockwell" panose="02060603020205020403" pitchFamily="18" charset="0"/>
              </a:rPr>
            </a:br>
            <a:r>
              <a:rPr lang="en-US" b="0" dirty="0">
                <a:latin typeface="Rockwell" panose="02060603020205020403" pitchFamily="18" charset="0"/>
              </a:rPr>
              <a:t/>
            </a:r>
            <a:br>
              <a:rPr lang="en-US" b="0" dirty="0">
                <a:latin typeface="Rockwell" panose="02060603020205020403" pitchFamily="18" charset="0"/>
              </a:rPr>
            </a:br>
            <a:endParaRPr lang="en-US" b="0" dirty="0">
              <a:latin typeface="Rockwell" panose="02060603020205020403" pitchFamily="18" charset="0"/>
            </a:endParaRPr>
          </a:p>
        </p:txBody>
      </p:sp>
      <p:sp>
        <p:nvSpPr>
          <p:cNvPr id="4" name="Date Placeholder 3">
            <a:extLst>
              <a:ext uri="{FF2B5EF4-FFF2-40B4-BE49-F238E27FC236}">
                <a16:creationId xmlns:a16="http://schemas.microsoft.com/office/drawing/2014/main" id="{66EDA200-AAC7-4DAD-AF28-2F3EFAE64FCC}"/>
              </a:ext>
            </a:extLst>
          </p:cNvPr>
          <p:cNvSpPr>
            <a:spLocks noGrp="1"/>
          </p:cNvSpPr>
          <p:nvPr>
            <p:ph type="dt" sz="half" idx="10"/>
          </p:nvPr>
        </p:nvSpPr>
        <p:spPr/>
        <p:txBody>
          <a:bodyPr/>
          <a:lstStyle/>
          <a:p>
            <a:fld id="{B7564913-CEB0-44BF-BB72-31537EE7BD25}" type="datetime1">
              <a:rPr lang="en-US" smtClean="0"/>
              <a:t>3/24/2022</a:t>
            </a:fld>
            <a:endParaRPr lang="en-US" dirty="0"/>
          </a:p>
        </p:txBody>
      </p:sp>
      <p:sp>
        <p:nvSpPr>
          <p:cNvPr id="5" name="Footer Placeholder 4">
            <a:extLst>
              <a:ext uri="{FF2B5EF4-FFF2-40B4-BE49-F238E27FC236}">
                <a16:creationId xmlns:a16="http://schemas.microsoft.com/office/drawing/2014/main" id="{7E99DE59-DDBA-4D33-B8BC-0EB445ACD91A}"/>
              </a:ext>
            </a:extLst>
          </p:cNvPr>
          <p:cNvSpPr>
            <a:spLocks noGrp="1"/>
          </p:cNvSpPr>
          <p:nvPr>
            <p:ph type="ftr" sz="quarter" idx="11"/>
          </p:nvPr>
        </p:nvSpPr>
        <p:spPr/>
        <p:txBody>
          <a:bodyPr/>
          <a:lstStyle/>
          <a:p>
            <a:r>
              <a:rPr lang="en-US"/>
              <a:t>8th AFRICA SUMMIT ORGANIZED BY ALHUDA ICBE, BANJUL THE GAMBIA </a:t>
            </a:r>
            <a:endParaRPr lang="en-US" dirty="0"/>
          </a:p>
        </p:txBody>
      </p:sp>
    </p:spTree>
    <p:extLst>
      <p:ext uri="{BB962C8B-B14F-4D97-AF65-F5344CB8AC3E}">
        <p14:creationId xmlns:p14="http://schemas.microsoft.com/office/powerpoint/2010/main" val="2016287808"/>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1"/>
            <a:ext cx="8531226" cy="838200"/>
          </a:xfrm>
        </p:spPr>
        <p:txBody>
          <a:bodyPr>
            <a:noAutofit/>
          </a:bodyPr>
          <a:lstStyle/>
          <a:p>
            <a:r>
              <a:rPr lang="en-US" sz="6600" i="1" dirty="0">
                <a:effectLst>
                  <a:outerShdw blurRad="38100" dist="38100" dir="2700000" algn="tl">
                    <a:srgbClr val="000000">
                      <a:alpha val="43137"/>
                    </a:srgbClr>
                  </a:outerShdw>
                </a:effectLst>
                <a:latin typeface="Blackadder ITC" panose="04020505051007020D02" pitchFamily="82" charset="0"/>
              </a:rPr>
              <a:t>THANK YOU </a:t>
            </a:r>
          </a:p>
        </p:txBody>
      </p:sp>
      <p:sp>
        <p:nvSpPr>
          <p:cNvPr id="3" name="Footer Placeholder 2">
            <a:extLst>
              <a:ext uri="{FF2B5EF4-FFF2-40B4-BE49-F238E27FC236}">
                <a16:creationId xmlns:a16="http://schemas.microsoft.com/office/drawing/2014/main" id="{AC6685AE-2FFF-4DD2-A37F-789428407EED}"/>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4" name="Date Placeholder 3">
            <a:extLst>
              <a:ext uri="{FF2B5EF4-FFF2-40B4-BE49-F238E27FC236}">
                <a16:creationId xmlns:a16="http://schemas.microsoft.com/office/drawing/2014/main" id="{D2076A79-1517-4D7A-AB07-6B1CF9B814CC}"/>
              </a:ext>
            </a:extLst>
          </p:cNvPr>
          <p:cNvSpPr>
            <a:spLocks noGrp="1"/>
          </p:cNvSpPr>
          <p:nvPr>
            <p:ph type="dt" sz="half" idx="10"/>
          </p:nvPr>
        </p:nvSpPr>
        <p:spPr/>
        <p:txBody>
          <a:bodyPr/>
          <a:lstStyle/>
          <a:p>
            <a:fld id="{603BC1F8-A006-4343-A261-274A48766FE0}" type="datetime1">
              <a:rPr lang="en-US" smtClean="0"/>
              <a:t>3/24/2022</a:t>
            </a:fld>
            <a:endParaRPr lang="en-US" dirty="0"/>
          </a:p>
        </p:txBody>
      </p:sp>
    </p:spTree>
    <p:extLst>
      <p:ext uri="{BB962C8B-B14F-4D97-AF65-F5344CB8AC3E}">
        <p14:creationId xmlns:p14="http://schemas.microsoft.com/office/powerpoint/2010/main" val="342244844"/>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7EEC-ADB3-4516-BF95-646F065F177A}"/>
              </a:ext>
            </a:extLst>
          </p:cNvPr>
          <p:cNvSpPr>
            <a:spLocks noGrp="1"/>
          </p:cNvSpPr>
          <p:nvPr>
            <p:ph type="title"/>
          </p:nvPr>
        </p:nvSpPr>
        <p:spPr>
          <a:xfrm>
            <a:off x="876300" y="266700"/>
            <a:ext cx="7391400" cy="838200"/>
          </a:xfrm>
        </p:spPr>
        <p:txBody>
          <a:bodyPr>
            <a:normAutofit/>
          </a:bodyPr>
          <a:lstStyle/>
          <a:p>
            <a:pPr eaLnBrk="1" hangingPunct="1">
              <a:defRPr/>
            </a:pPr>
            <a:r>
              <a:rPr lang="en-US" sz="3200" b="1" u="sng" dirty="0">
                <a:effectLst>
                  <a:outerShdw blurRad="38100" dist="38100" dir="2700000" algn="tl">
                    <a:srgbClr val="000000">
                      <a:alpha val="43137"/>
                    </a:srgbClr>
                  </a:outerShdw>
                </a:effectLst>
                <a:latin typeface="+mn-lt"/>
              </a:rPr>
              <a:t>ISLAMIC VS CONVENTIONAL BANKING</a:t>
            </a:r>
          </a:p>
        </p:txBody>
      </p:sp>
      <p:pic>
        <p:nvPicPr>
          <p:cNvPr id="38915" name="Picture 2">
            <a:extLst>
              <a:ext uri="{FF2B5EF4-FFF2-40B4-BE49-F238E27FC236}">
                <a16:creationId xmlns:a16="http://schemas.microsoft.com/office/drawing/2014/main" id="{00850213-1ABA-41B4-8B71-06BBEEED2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047750"/>
            <a:ext cx="9296400" cy="5506528"/>
          </a:xfrm>
        </p:spPr>
      </p:pic>
      <p:sp>
        <p:nvSpPr>
          <p:cNvPr id="3" name="Footer Placeholder 2">
            <a:extLst>
              <a:ext uri="{FF2B5EF4-FFF2-40B4-BE49-F238E27FC236}">
                <a16:creationId xmlns:a16="http://schemas.microsoft.com/office/drawing/2014/main" id="{408484AD-A20E-4E4E-940C-0A97CE34F609}"/>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4" name="Rectangle: Rounded Corners 3">
            <a:extLst>
              <a:ext uri="{FF2B5EF4-FFF2-40B4-BE49-F238E27FC236}">
                <a16:creationId xmlns:a16="http://schemas.microsoft.com/office/drawing/2014/main" id="{18700F9F-34AF-4820-99BB-C994AA3A3928}"/>
              </a:ext>
            </a:extLst>
          </p:cNvPr>
          <p:cNvSpPr/>
          <p:nvPr/>
        </p:nvSpPr>
        <p:spPr>
          <a:xfrm flipH="1">
            <a:off x="8686800" y="6353743"/>
            <a:ext cx="182882" cy="1809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Date Placeholder 4">
            <a:extLst>
              <a:ext uri="{FF2B5EF4-FFF2-40B4-BE49-F238E27FC236}">
                <a16:creationId xmlns:a16="http://schemas.microsoft.com/office/drawing/2014/main" id="{69BDBA54-89A8-477B-AE8A-9ACEE64ABF95}"/>
              </a:ext>
            </a:extLst>
          </p:cNvPr>
          <p:cNvSpPr>
            <a:spLocks noGrp="1"/>
          </p:cNvSpPr>
          <p:nvPr>
            <p:ph type="dt" sz="half" idx="10"/>
          </p:nvPr>
        </p:nvSpPr>
        <p:spPr/>
        <p:txBody>
          <a:bodyPr/>
          <a:lstStyle/>
          <a:p>
            <a:fld id="{CB73C5B2-728F-4BB6-B56C-9FC987E37A34}" type="datetime1">
              <a:rPr lang="en-US" smtClean="0"/>
              <a:t>3/24/2022</a:t>
            </a:fld>
            <a:endParaRPr lang="en-US" dirty="0"/>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EF5DEA67-B2F5-43E1-AC46-DCC783C9CC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600200"/>
            <a:ext cx="7924800" cy="4724400"/>
          </a:xfrm>
        </p:spPr>
      </p:pic>
      <p:sp>
        <p:nvSpPr>
          <p:cNvPr id="6" name="Title 1">
            <a:extLst>
              <a:ext uri="{FF2B5EF4-FFF2-40B4-BE49-F238E27FC236}">
                <a16:creationId xmlns:a16="http://schemas.microsoft.com/office/drawing/2014/main" id="{E98009B2-3A12-447B-A05D-FE6DAFC59ECE}"/>
              </a:ext>
            </a:extLst>
          </p:cNvPr>
          <p:cNvSpPr>
            <a:spLocks noGrp="1"/>
          </p:cNvSpPr>
          <p:nvPr>
            <p:ph type="title"/>
          </p:nvPr>
        </p:nvSpPr>
        <p:spPr>
          <a:xfrm>
            <a:off x="838200" y="304800"/>
            <a:ext cx="7391400" cy="838200"/>
          </a:xfrm>
        </p:spPr>
        <p:txBody>
          <a:bodyPr>
            <a:normAutofit/>
          </a:bodyPr>
          <a:lstStyle/>
          <a:p>
            <a:pPr eaLnBrk="1" hangingPunct="1">
              <a:defRPr/>
            </a:pPr>
            <a:r>
              <a:rPr lang="en-US" sz="3200" b="1" u="sng" dirty="0">
                <a:effectLst>
                  <a:outerShdw blurRad="38100" dist="38100" dir="2700000" algn="tl">
                    <a:srgbClr val="000000">
                      <a:alpha val="43137"/>
                    </a:srgbClr>
                  </a:outerShdw>
                </a:effectLst>
                <a:latin typeface="+mn-lt"/>
              </a:rPr>
              <a:t>ISLAMIC VS CONVENTIONAL BANKING</a:t>
            </a:r>
          </a:p>
        </p:txBody>
      </p:sp>
      <p:sp>
        <p:nvSpPr>
          <p:cNvPr id="2" name="Footer Placeholder 1">
            <a:extLst>
              <a:ext uri="{FF2B5EF4-FFF2-40B4-BE49-F238E27FC236}">
                <a16:creationId xmlns:a16="http://schemas.microsoft.com/office/drawing/2014/main" id="{187EBB74-F547-49FC-A41A-EDE57E53F323}"/>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3" name="Rectangle: Rounded Corners 2">
            <a:extLst>
              <a:ext uri="{FF2B5EF4-FFF2-40B4-BE49-F238E27FC236}">
                <a16:creationId xmlns:a16="http://schemas.microsoft.com/office/drawing/2014/main" id="{D86915D4-18C9-49D7-843A-92C4FA488313}"/>
              </a:ext>
            </a:extLst>
          </p:cNvPr>
          <p:cNvSpPr/>
          <p:nvPr/>
        </p:nvSpPr>
        <p:spPr>
          <a:xfrm>
            <a:off x="7924800" y="6019800"/>
            <a:ext cx="228600"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Date Placeholder 3">
            <a:extLst>
              <a:ext uri="{FF2B5EF4-FFF2-40B4-BE49-F238E27FC236}">
                <a16:creationId xmlns:a16="http://schemas.microsoft.com/office/drawing/2014/main" id="{2BFC6CA9-A2E9-4C59-B4BF-8806CE3588EC}"/>
              </a:ext>
            </a:extLst>
          </p:cNvPr>
          <p:cNvSpPr>
            <a:spLocks noGrp="1"/>
          </p:cNvSpPr>
          <p:nvPr>
            <p:ph type="dt" sz="half" idx="10"/>
          </p:nvPr>
        </p:nvSpPr>
        <p:spPr/>
        <p:txBody>
          <a:bodyPr/>
          <a:lstStyle/>
          <a:p>
            <a:fld id="{E74E51A5-055F-4985-939D-FC2B89BB163B}" type="datetime1">
              <a:rPr lang="en-US" smtClean="0"/>
              <a:t>3/24/2022</a:t>
            </a:fld>
            <a:endParaRPr lang="en-US" dirty="0"/>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E0BC-3A99-4298-A2F9-549578BA2900}"/>
              </a:ext>
            </a:extLst>
          </p:cNvPr>
          <p:cNvSpPr>
            <a:spLocks noGrp="1"/>
          </p:cNvSpPr>
          <p:nvPr>
            <p:ph type="title"/>
          </p:nvPr>
        </p:nvSpPr>
        <p:spPr>
          <a:xfrm>
            <a:off x="1828800" y="457201"/>
            <a:ext cx="5105400" cy="762000"/>
          </a:xfrm>
          <a:solidFill>
            <a:schemeClr val="bg1">
              <a:lumMod val="75000"/>
            </a:schemeClr>
          </a:solidFill>
        </p:spPr>
        <p:txBody>
          <a:bodyPr/>
          <a:lstStyle/>
          <a:p>
            <a:r>
              <a:rPr lang="en-US" dirty="0"/>
              <a:t>ISLAMIC FINANCE ECOSYSTEM</a:t>
            </a:r>
          </a:p>
        </p:txBody>
      </p:sp>
      <p:sp>
        <p:nvSpPr>
          <p:cNvPr id="4" name="Date Placeholder 3">
            <a:extLst>
              <a:ext uri="{FF2B5EF4-FFF2-40B4-BE49-F238E27FC236}">
                <a16:creationId xmlns:a16="http://schemas.microsoft.com/office/drawing/2014/main" id="{4B9ABC60-48E3-428E-8C5B-8674981F5482}"/>
              </a:ext>
            </a:extLst>
          </p:cNvPr>
          <p:cNvSpPr>
            <a:spLocks noGrp="1"/>
          </p:cNvSpPr>
          <p:nvPr>
            <p:ph type="dt" sz="half" idx="10"/>
          </p:nvPr>
        </p:nvSpPr>
        <p:spPr/>
        <p:txBody>
          <a:bodyPr/>
          <a:lstStyle/>
          <a:p>
            <a:fld id="{0321539C-5010-4C8C-9F2E-B4178E3F32FC}" type="datetime1">
              <a:rPr lang="en-US" smtClean="0"/>
              <a:t>3/24/2022</a:t>
            </a:fld>
            <a:endParaRPr lang="en-US" dirty="0"/>
          </a:p>
        </p:txBody>
      </p:sp>
      <p:sp>
        <p:nvSpPr>
          <p:cNvPr id="5" name="Footer Placeholder 4">
            <a:extLst>
              <a:ext uri="{FF2B5EF4-FFF2-40B4-BE49-F238E27FC236}">
                <a16:creationId xmlns:a16="http://schemas.microsoft.com/office/drawing/2014/main" id="{C95FCCD4-7F1C-4ED8-A43E-713DD7034730}"/>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7" name="Picture 6">
            <a:extLst>
              <a:ext uri="{FF2B5EF4-FFF2-40B4-BE49-F238E27FC236}">
                <a16:creationId xmlns:a16="http://schemas.microsoft.com/office/drawing/2014/main" id="{4A77F9F3-59B1-4F6E-AEDB-8AC875AF7B26}"/>
              </a:ext>
            </a:extLst>
          </p:cNvPr>
          <p:cNvPicPr>
            <a:picLocks noChangeAspect="1"/>
          </p:cNvPicPr>
          <p:nvPr/>
        </p:nvPicPr>
        <p:blipFill rotWithShape="1">
          <a:blip r:embed="rId2"/>
          <a:srcRect l="13333" t="20371" r="16666" b="8518"/>
          <a:stretch/>
        </p:blipFill>
        <p:spPr>
          <a:xfrm>
            <a:off x="304800" y="1143000"/>
            <a:ext cx="8458200" cy="5283199"/>
          </a:xfrm>
          <a:prstGeom prst="rect">
            <a:avLst/>
          </a:prstGeom>
          <a:solidFill>
            <a:schemeClr val="bg1">
              <a:lumMod val="85000"/>
            </a:schemeClr>
          </a:solidFill>
        </p:spPr>
      </p:pic>
    </p:spTree>
    <p:extLst>
      <p:ext uri="{BB962C8B-B14F-4D97-AF65-F5344CB8AC3E}">
        <p14:creationId xmlns:p14="http://schemas.microsoft.com/office/powerpoint/2010/main" val="2438504793"/>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556D-C362-4209-8636-6C0A63EF949C}"/>
              </a:ext>
            </a:extLst>
          </p:cNvPr>
          <p:cNvSpPr>
            <a:spLocks noGrp="1"/>
          </p:cNvSpPr>
          <p:nvPr>
            <p:ph type="title"/>
          </p:nvPr>
        </p:nvSpPr>
        <p:spPr>
          <a:xfrm>
            <a:off x="304800" y="219558"/>
            <a:ext cx="8531226" cy="6095999"/>
          </a:xfrm>
          <a:solidFill>
            <a:schemeClr val="bg1">
              <a:lumMod val="85000"/>
            </a:schemeClr>
          </a:solidFill>
        </p:spPr>
        <p:txBody>
          <a:bodyPr/>
          <a:lstStyle/>
          <a:p>
            <a:r>
              <a:rPr lang="en-US" b="0" u="sng" dirty="0"/>
              <a:t>The Gambia Islamic Finance Service Industry</a:t>
            </a:r>
            <a:r>
              <a:rPr lang="en-US" dirty="0"/>
              <a:t/>
            </a:r>
            <a:br>
              <a:rPr lang="en-US" dirty="0"/>
            </a:br>
            <a:endParaRPr lang="en-US" dirty="0"/>
          </a:p>
        </p:txBody>
      </p:sp>
      <p:sp>
        <p:nvSpPr>
          <p:cNvPr id="4" name="Date Placeholder 3">
            <a:extLst>
              <a:ext uri="{FF2B5EF4-FFF2-40B4-BE49-F238E27FC236}">
                <a16:creationId xmlns:a16="http://schemas.microsoft.com/office/drawing/2014/main" id="{9376AA08-9222-46AC-BC75-0D75BCD6A7D6}"/>
              </a:ext>
            </a:extLst>
          </p:cNvPr>
          <p:cNvSpPr>
            <a:spLocks noGrp="1"/>
          </p:cNvSpPr>
          <p:nvPr>
            <p:ph type="dt" sz="half" idx="10"/>
          </p:nvPr>
        </p:nvSpPr>
        <p:spPr/>
        <p:txBody>
          <a:bodyPr/>
          <a:lstStyle/>
          <a:p>
            <a:fld id="{A0FD413B-8472-4E86-A008-6750FB99D004}" type="datetime1">
              <a:rPr lang="en-US" smtClean="0"/>
              <a:t>3/24/2022</a:t>
            </a:fld>
            <a:endParaRPr lang="en-US" dirty="0"/>
          </a:p>
        </p:txBody>
      </p:sp>
      <p:sp>
        <p:nvSpPr>
          <p:cNvPr id="5" name="Footer Placeholder 4">
            <a:extLst>
              <a:ext uri="{FF2B5EF4-FFF2-40B4-BE49-F238E27FC236}">
                <a16:creationId xmlns:a16="http://schemas.microsoft.com/office/drawing/2014/main" id="{FAFECF61-AF9B-4E34-8CAE-CDBF9DE3A262}"/>
              </a:ext>
            </a:extLst>
          </p:cNvPr>
          <p:cNvSpPr>
            <a:spLocks noGrp="1"/>
          </p:cNvSpPr>
          <p:nvPr>
            <p:ph type="ftr" sz="quarter" idx="11"/>
          </p:nvPr>
        </p:nvSpPr>
        <p:spPr/>
        <p:txBody>
          <a:bodyPr/>
          <a:lstStyle/>
          <a:p>
            <a:r>
              <a:rPr lang="en-US"/>
              <a:t>8th AFRICA SUMMIT ORGANIZED BY ALHUDA ICBE, BANJUL THE GAMBIA </a:t>
            </a:r>
            <a:endParaRPr lang="en-US" dirty="0"/>
          </a:p>
        </p:txBody>
      </p:sp>
      <p:sp>
        <p:nvSpPr>
          <p:cNvPr id="6" name="Oval 5">
            <a:extLst>
              <a:ext uri="{FF2B5EF4-FFF2-40B4-BE49-F238E27FC236}">
                <a16:creationId xmlns:a16="http://schemas.microsoft.com/office/drawing/2014/main" id="{DF643ECC-F1B0-45BF-9ECA-14808ED3ABE3}"/>
              </a:ext>
            </a:extLst>
          </p:cNvPr>
          <p:cNvSpPr/>
          <p:nvPr/>
        </p:nvSpPr>
        <p:spPr>
          <a:xfrm>
            <a:off x="3810000" y="838200"/>
            <a:ext cx="1905000" cy="2133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Islamic banking</a:t>
            </a:r>
          </a:p>
          <a:p>
            <a:pPr algn="ctr"/>
            <a:r>
              <a:rPr lang="en-US" dirty="0"/>
              <a:t>7.2%</a:t>
            </a:r>
          </a:p>
        </p:txBody>
      </p:sp>
      <p:sp>
        <p:nvSpPr>
          <p:cNvPr id="7" name="Oval 6">
            <a:extLst>
              <a:ext uri="{FF2B5EF4-FFF2-40B4-BE49-F238E27FC236}">
                <a16:creationId xmlns:a16="http://schemas.microsoft.com/office/drawing/2014/main" id="{7B9FB9B2-E4A6-4338-919D-E3853FE36F83}"/>
              </a:ext>
            </a:extLst>
          </p:cNvPr>
          <p:cNvSpPr/>
          <p:nvPr/>
        </p:nvSpPr>
        <p:spPr>
          <a:xfrm>
            <a:off x="990600" y="3717234"/>
            <a:ext cx="1828800" cy="2209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Takaful and </a:t>
            </a:r>
            <a:r>
              <a:rPr lang="en-US" dirty="0" err="1"/>
              <a:t>Retakaful</a:t>
            </a:r>
            <a:r>
              <a:rPr lang="en-US" dirty="0"/>
              <a:t>  15%</a:t>
            </a:r>
          </a:p>
        </p:txBody>
      </p:sp>
      <p:sp>
        <p:nvSpPr>
          <p:cNvPr id="8" name="Oval 7">
            <a:extLst>
              <a:ext uri="{FF2B5EF4-FFF2-40B4-BE49-F238E27FC236}">
                <a16:creationId xmlns:a16="http://schemas.microsoft.com/office/drawing/2014/main" id="{04CDF271-8EDD-4021-95AA-0B877D8FA12E}"/>
              </a:ext>
            </a:extLst>
          </p:cNvPr>
          <p:cNvSpPr/>
          <p:nvPr/>
        </p:nvSpPr>
        <p:spPr>
          <a:xfrm>
            <a:off x="6596477" y="3793297"/>
            <a:ext cx="2057401" cy="2209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Other Financial Institutions </a:t>
            </a:r>
          </a:p>
        </p:txBody>
      </p:sp>
      <p:sp>
        <p:nvSpPr>
          <p:cNvPr id="9" name="Oval 8">
            <a:extLst>
              <a:ext uri="{FF2B5EF4-FFF2-40B4-BE49-F238E27FC236}">
                <a16:creationId xmlns:a16="http://schemas.microsoft.com/office/drawing/2014/main" id="{8D6B3D6E-8D2F-40CB-844B-F15FA1A92290}"/>
              </a:ext>
            </a:extLst>
          </p:cNvPr>
          <p:cNvSpPr/>
          <p:nvPr/>
        </p:nvSpPr>
        <p:spPr>
          <a:xfrm>
            <a:off x="3866320" y="3360324"/>
            <a:ext cx="1904999" cy="198119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Islamic Financial Service Industry</a:t>
            </a:r>
          </a:p>
        </p:txBody>
      </p:sp>
      <p:sp>
        <p:nvSpPr>
          <p:cNvPr id="10" name="Arc 9">
            <a:extLst>
              <a:ext uri="{FF2B5EF4-FFF2-40B4-BE49-F238E27FC236}">
                <a16:creationId xmlns:a16="http://schemas.microsoft.com/office/drawing/2014/main" id="{B5A73A57-F2A0-427C-8F0F-886AE5648FED}"/>
              </a:ext>
            </a:extLst>
          </p:cNvPr>
          <p:cNvSpPr/>
          <p:nvPr/>
        </p:nvSpPr>
        <p:spPr>
          <a:xfrm flipH="1">
            <a:off x="2133600" y="1981200"/>
            <a:ext cx="3352800" cy="3505199"/>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CC6EE421-12FE-4DF7-B0D0-5F5F721E63D4}"/>
              </a:ext>
            </a:extLst>
          </p:cNvPr>
          <p:cNvSpPr/>
          <p:nvPr/>
        </p:nvSpPr>
        <p:spPr>
          <a:xfrm>
            <a:off x="4343398" y="2057401"/>
            <a:ext cx="2819401" cy="3505198"/>
          </a:xfrm>
          <a:prstGeom prst="arc">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 name="Arrow: Curved Up 13">
            <a:extLst>
              <a:ext uri="{FF2B5EF4-FFF2-40B4-BE49-F238E27FC236}">
                <a16:creationId xmlns:a16="http://schemas.microsoft.com/office/drawing/2014/main" id="{65339C96-5F09-4F5A-97E8-80404285C938}"/>
              </a:ext>
            </a:extLst>
          </p:cNvPr>
          <p:cNvSpPr/>
          <p:nvPr/>
        </p:nvSpPr>
        <p:spPr>
          <a:xfrm>
            <a:off x="2670171" y="5410200"/>
            <a:ext cx="4187827" cy="990599"/>
          </a:xfrm>
          <a:prstGeom prst="curved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4B0B3E1E-DD20-45CF-A2E4-A68C201DCB82}"/>
              </a:ext>
            </a:extLst>
          </p:cNvPr>
          <p:cNvSpPr/>
          <p:nvPr/>
        </p:nvSpPr>
        <p:spPr>
          <a:xfrm>
            <a:off x="6515097" y="2075621"/>
            <a:ext cx="1371602"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Islamic Capital Markets</a:t>
            </a:r>
          </a:p>
        </p:txBody>
      </p:sp>
    </p:spTree>
    <p:extLst>
      <p:ext uri="{BB962C8B-B14F-4D97-AF65-F5344CB8AC3E}">
        <p14:creationId xmlns:p14="http://schemas.microsoft.com/office/powerpoint/2010/main" val="3219011351"/>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6143-A1D1-4B75-9134-9F4588D05996}"/>
              </a:ext>
            </a:extLst>
          </p:cNvPr>
          <p:cNvSpPr>
            <a:spLocks noGrp="1"/>
          </p:cNvSpPr>
          <p:nvPr>
            <p:ph type="title"/>
          </p:nvPr>
        </p:nvSpPr>
        <p:spPr>
          <a:xfrm>
            <a:off x="304800" y="381000"/>
            <a:ext cx="8531226" cy="5387975"/>
          </a:xfrm>
        </p:spPr>
        <p:txBody>
          <a:bodyPr/>
          <a:lstStyle/>
          <a:p>
            <a:r>
              <a:rPr lang="en-US" dirty="0"/>
              <a:t>Sukuk Asset growth from (2012-2023)</a:t>
            </a:r>
            <a:br>
              <a:rPr lang="en-US" dirty="0"/>
            </a:br>
            <a:r>
              <a:rPr lang="en-US" dirty="0"/>
              <a:t/>
            </a:r>
            <a:br>
              <a:rPr lang="en-US" dirty="0"/>
            </a:br>
            <a:endParaRPr lang="en-US" dirty="0"/>
          </a:p>
        </p:txBody>
      </p:sp>
      <p:sp>
        <p:nvSpPr>
          <p:cNvPr id="4" name="Date Placeholder 3">
            <a:extLst>
              <a:ext uri="{FF2B5EF4-FFF2-40B4-BE49-F238E27FC236}">
                <a16:creationId xmlns:a16="http://schemas.microsoft.com/office/drawing/2014/main" id="{D064743F-7BD0-4C6B-88B9-65295A29B212}"/>
              </a:ext>
            </a:extLst>
          </p:cNvPr>
          <p:cNvSpPr>
            <a:spLocks noGrp="1"/>
          </p:cNvSpPr>
          <p:nvPr>
            <p:ph type="dt" sz="half" idx="10"/>
          </p:nvPr>
        </p:nvSpPr>
        <p:spPr/>
        <p:txBody>
          <a:bodyPr/>
          <a:lstStyle/>
          <a:p>
            <a:fld id="{F3FD89CB-9C38-436D-B272-E324436FA237}" type="datetime1">
              <a:rPr lang="en-US" smtClean="0"/>
              <a:t>3/24/2022</a:t>
            </a:fld>
            <a:endParaRPr lang="en-US" dirty="0"/>
          </a:p>
        </p:txBody>
      </p:sp>
      <p:sp>
        <p:nvSpPr>
          <p:cNvPr id="5" name="Footer Placeholder 4">
            <a:extLst>
              <a:ext uri="{FF2B5EF4-FFF2-40B4-BE49-F238E27FC236}">
                <a16:creationId xmlns:a16="http://schemas.microsoft.com/office/drawing/2014/main" id="{AB203AC9-8058-44B4-BFA5-ECDB9EF43B68}"/>
              </a:ext>
            </a:extLst>
          </p:cNvPr>
          <p:cNvSpPr>
            <a:spLocks noGrp="1"/>
          </p:cNvSpPr>
          <p:nvPr>
            <p:ph type="ftr" sz="quarter" idx="11"/>
          </p:nvPr>
        </p:nvSpPr>
        <p:spPr/>
        <p:txBody>
          <a:bodyPr/>
          <a:lstStyle/>
          <a:p>
            <a:r>
              <a:rPr lang="en-US"/>
              <a:t>8th AFRICA SUMMIT ORGANIZED BY ALHUDA ICBE, BANJUL THE GAMBIA </a:t>
            </a:r>
            <a:endParaRPr lang="en-US" dirty="0"/>
          </a:p>
        </p:txBody>
      </p:sp>
      <p:pic>
        <p:nvPicPr>
          <p:cNvPr id="7" name="Picture 6">
            <a:extLst>
              <a:ext uri="{FF2B5EF4-FFF2-40B4-BE49-F238E27FC236}">
                <a16:creationId xmlns:a16="http://schemas.microsoft.com/office/drawing/2014/main" id="{DBCD3B89-8FA2-4BA8-AA37-A6F8D947FC67}"/>
              </a:ext>
            </a:extLst>
          </p:cNvPr>
          <p:cNvPicPr>
            <a:picLocks noChangeAspect="1"/>
          </p:cNvPicPr>
          <p:nvPr/>
        </p:nvPicPr>
        <p:blipFill rotWithShape="1">
          <a:blip r:embed="rId2"/>
          <a:srcRect l="10834" t="24814" r="11666" b="8518"/>
          <a:stretch/>
        </p:blipFill>
        <p:spPr>
          <a:xfrm>
            <a:off x="304800" y="914400"/>
            <a:ext cx="8686800" cy="5486400"/>
          </a:xfrm>
          <a:prstGeom prst="rect">
            <a:avLst/>
          </a:prstGeom>
        </p:spPr>
      </p:pic>
    </p:spTree>
    <p:extLst>
      <p:ext uri="{BB962C8B-B14F-4D97-AF65-F5344CB8AC3E}">
        <p14:creationId xmlns:p14="http://schemas.microsoft.com/office/powerpoint/2010/main" val="1919095352"/>
      </p:ext>
    </p:extLst>
  </p:cSld>
  <p:clrMapOvr>
    <a:masterClrMapping/>
  </p:clrMapOvr>
  <p:transition spd="med">
    <p:dissolve/>
  </p:transition>
</p:sld>
</file>

<file path=ppt/tags/tag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Lst>
</file>

<file path=ppt/tags/tag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xml><?xml version="1.0" encoding="utf-8"?>
<p:tagLst xmlns:a="http://schemas.openxmlformats.org/drawingml/2006/main" xmlns:r="http://schemas.openxmlformats.org/officeDocument/2006/relationships" xmlns:p="http://schemas.openxmlformats.org/presentationml/2006/main">
  <p:tag name="NAME" val="SingleBoatText"/>
</p:tagLst>
</file>

<file path=ppt/tags/tag5.xml><?xml version="1.0" encoding="utf-8"?>
<p:tagLst xmlns:a="http://schemas.openxmlformats.org/drawingml/2006/main" xmlns:r="http://schemas.openxmlformats.org/officeDocument/2006/relationships" xmlns:p="http://schemas.openxmlformats.org/presentationml/2006/main">
  <p:tag name="NAME" val="SingleBoatShape"/>
</p:tagLst>
</file>

<file path=ppt/tags/tag6.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37042</TotalTime>
  <Words>3250</Words>
  <Application>Microsoft Office PowerPoint</Application>
  <PresentationFormat>On-screen Show (4:3)</PresentationFormat>
  <Paragraphs>578</Paragraphs>
  <Slides>41</Slides>
  <Notes>7</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41</vt:i4>
      </vt:variant>
    </vt:vector>
  </HeadingPairs>
  <TitlesOfParts>
    <vt:vector size="63" baseType="lpstr">
      <vt:lpstr>Gulim</vt:lpstr>
      <vt:lpstr>ＭＳ Ｐゴシック</vt:lpstr>
      <vt:lpstr>SimSun</vt:lpstr>
      <vt:lpstr>SimSun</vt:lpstr>
      <vt:lpstr>Agency FB</vt:lpstr>
      <vt:lpstr>Aharoni</vt:lpstr>
      <vt:lpstr>Arial</vt:lpstr>
      <vt:lpstr>Arial Black</vt:lpstr>
      <vt:lpstr>Berlin Sans FB Demi</vt:lpstr>
      <vt:lpstr>Blackadder ITC</vt:lpstr>
      <vt:lpstr>Calibri</vt:lpstr>
      <vt:lpstr>Calisto MT</vt:lpstr>
      <vt:lpstr>Cambria</vt:lpstr>
      <vt:lpstr>Century</vt:lpstr>
      <vt:lpstr>Lucida Sans Unicode</vt:lpstr>
      <vt:lpstr>roboto</vt:lpstr>
      <vt:lpstr>Rockwell</vt:lpstr>
      <vt:lpstr>Symbol</vt:lpstr>
      <vt:lpstr>Times New Roman</vt:lpstr>
      <vt:lpstr>Wingdings</vt:lpstr>
      <vt:lpstr>-윤명조130</vt:lpstr>
      <vt:lpstr>Office Theme</vt:lpstr>
      <vt:lpstr> 8th AFRICA ISLAMIC FINANCE SUMMIT                                           </vt:lpstr>
      <vt:lpstr>            BEGIN WITH THE END IN MIND</vt:lpstr>
      <vt:lpstr>PowerPoint Presentation</vt:lpstr>
      <vt:lpstr>Core principles in financial transactions</vt:lpstr>
      <vt:lpstr>ISLAMIC VS CONVENTIONAL BANKING</vt:lpstr>
      <vt:lpstr>ISLAMIC VS CONVENTIONAL BANKING</vt:lpstr>
      <vt:lpstr>ISLAMIC FINANCE ECOSYSTEM</vt:lpstr>
      <vt:lpstr>The Gambia Islamic Finance Service Industry </vt:lpstr>
      <vt:lpstr>Sukuk Asset growth from (2012-2023)  </vt:lpstr>
      <vt:lpstr>Ijarah Sukuk can be an alternative to the conventional bond  Ijarah sukuk have proven to be a good source of funding for infrastructure beyond government muscle  GOTG through the Debt management office in collaboration with CBG, PPP and Islamic financial Institutions to explore the First Ijarah Sukuk towards the construction of Banjul/ Barra bridge</vt:lpstr>
      <vt:lpstr>Steps</vt:lpstr>
      <vt:lpstr>Steps:  - The GOTG (originator) resolves to build Banjul/Barra bridge through SPV  - The SPV raises the funds by issuing sukuk certificates to investors for the construction of the Banjul/Barra bridge  - The SPV leases the bridge to the government (as lesee) for a fixed period of time (20 years)  - SPV receives periodic rentals from the GOTG and distributes proceeds among investors  - At maturity, or on a dissolution event, the SPV sells the bridge back to the GOTG and pays capital back to investors  </vt:lpstr>
      <vt:lpstr>PowerPoint Presentation</vt:lpstr>
      <vt:lpstr>PowerPoint Presentation</vt:lpstr>
      <vt:lpstr>SHARIAH GOVERNANCE OF ISLAMIC FINANCIAL INSTITUTIONS IN THE GAMBIA       -The Gambia like most West African Countries apply the Maliki Madh hab (School of thought) -As per CBG Shariah regulation, all financial institutions must have a shariah advisory committee or board - Due to the increasing number of IFIs, there is need to build capacity in fiqh ul Muammalat (Islamic Commercial law)</vt:lpstr>
      <vt:lpstr>PowerPoint Presentation</vt:lpstr>
      <vt:lpstr>PowerPoint Presentation</vt:lpstr>
      <vt:lpstr>        - Given the peculiarity of Islamic Financial Contracts, there should be more emphasis on Shariah Audit   - However, due to the absence of qualified Shariah Auditors, a blended approach is used to audit IFIs </vt:lpstr>
      <vt:lpstr>THE GAMBIA ISLAMIC FINANCE CAPACITY BUIDING PARTNERS             The Standing Committee for Economic and Commercial Cooperation of the Organization of the Islamic Cooperation (COMCEC) is the main multilateral economic and commercial cooperation platform of the Islamic world.   COMCEC has 57 Member Countries as well as 5 Observer Countries which are spread over four continents.</vt:lpstr>
      <vt:lpstr>       The CBG entered an MOU with INCEIF to facilitate scholarship for CBG staff to pursue Degree programs in Islamic Finance.  My learned brother Mr. Karamo Sawaneh is a graduate of INCEIF, he is the co founder of Equity Solutions, an Islamic Finance consulting firm </vt:lpstr>
      <vt:lpstr>WEST AFRICAN INSTITUTE FOR FINANCIAL AND ECONOMIC MANAGEMENT       -In 2016, WAIFEM resolved to introduce a course on non-interest Banking Supervision   -This was necessitated by the growing number of Islamic banks and other financial Institutions in the region  - Capacity in cross border supervision on Islamic Financial institutions  </vt:lpstr>
      <vt:lpstr>MANAGEMENT DEVELOPMENT INSTITUTE (MDI)        Since 2016, the MDI has conducted several capacity building trainings on Islamic banking, Shariah Compliance, Takaful, Risk Management of IFIs, Fintech etc  The Institution has partnered with major Islamic financial institutions to start offering Certificate and Diploma courses on Islamic Finance</vt:lpstr>
      <vt:lpstr>The Network of Islamic Finance Professionals – The Gambia</vt:lpstr>
      <vt:lpstr>PowerPoint Presentation</vt:lpstr>
      <vt:lpstr>PowerPoint Presentation</vt:lpstr>
      <vt:lpstr>PART II REGULATORY FRAMEWORK FOR ISLAMIC BANKS </vt:lpstr>
      <vt:lpstr>PowerPoint Presentation</vt:lpstr>
      <vt:lpstr>PowerPoint Presentation</vt:lpstr>
      <vt:lpstr>PowerPoint Presentation</vt:lpstr>
      <vt:lpstr>PowerPoint Presentation</vt:lpstr>
      <vt:lpstr>PowerPoint Presentation</vt:lpstr>
      <vt:lpstr>Profit sharing investment account (PSIA) as risk absorbent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 Abdullah Alwi Hassan, (1994), sales and contract in early Islamic commercial law - Abbas Mirakhor, (1995), theory of an Islamic Financial system - Chapra , M.U. and T Khan, Regulation and supervision of Islamic banks, Islamic Research and Training institute , occasional paper Jeddah, 2000 - Dr Abdou karim Diaw, Fundamentals of Islamic Finance, 2012 - Central Bank of the Gambia website www.cbg.gm     </vt:lpstr>
      <vt:lpstr>THANK YOU </vt:lpstr>
    </vt:vector>
  </TitlesOfParts>
  <Company>Dubai Islamic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Capital Markets Products (Sukuk) and Issues in Sukuk Documentation</dc:title>
  <dc:creator>Ammar Ahmed</dc:creator>
  <cp:lastModifiedBy>LENOVO</cp:lastModifiedBy>
  <cp:revision>1543</cp:revision>
  <dcterms:created xsi:type="dcterms:W3CDTF">2010-12-04T15:03:56Z</dcterms:created>
  <dcterms:modified xsi:type="dcterms:W3CDTF">2022-03-24T05:43:47Z</dcterms:modified>
</cp:coreProperties>
</file>